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08" r:id="rId5"/>
    <p:sldId id="309" r:id="rId6"/>
    <p:sldId id="260" r:id="rId7"/>
    <p:sldId id="310" r:id="rId8"/>
    <p:sldId id="261" r:id="rId9"/>
    <p:sldId id="262" r:id="rId10"/>
    <p:sldId id="263" r:id="rId11"/>
    <p:sldId id="264" r:id="rId12"/>
    <p:sldId id="311" r:id="rId13"/>
    <p:sldId id="265" r:id="rId14"/>
    <p:sldId id="266" r:id="rId15"/>
    <p:sldId id="267" r:id="rId16"/>
    <p:sldId id="268" r:id="rId17"/>
    <p:sldId id="269" r:id="rId18"/>
    <p:sldId id="270" r:id="rId19"/>
    <p:sldId id="271" r:id="rId20"/>
    <p:sldId id="272" r:id="rId21"/>
    <p:sldId id="314" r:id="rId22"/>
    <p:sldId id="312" r:id="rId23"/>
    <p:sldId id="313" r:id="rId24"/>
    <p:sldId id="273" r:id="rId25"/>
    <p:sldId id="274" r:id="rId26"/>
    <p:sldId id="275" r:id="rId27"/>
    <p:sldId id="276" r:id="rId28"/>
    <p:sldId id="277" r:id="rId29"/>
    <p:sldId id="278" r:id="rId30"/>
    <p:sldId id="279" r:id="rId31"/>
    <p:sldId id="280" r:id="rId32"/>
    <p:sldId id="281" r:id="rId33"/>
    <p:sldId id="317" r:id="rId34"/>
    <p:sldId id="316" r:id="rId35"/>
    <p:sldId id="282" r:id="rId36"/>
    <p:sldId id="283" r:id="rId37"/>
    <p:sldId id="284" r:id="rId38"/>
    <p:sldId id="318" r:id="rId39"/>
    <p:sldId id="319" r:id="rId40"/>
    <p:sldId id="287" r:id="rId41"/>
    <p:sldId id="288" r:id="rId42"/>
    <p:sldId id="289" r:id="rId43"/>
    <p:sldId id="290" r:id="rId44"/>
    <p:sldId id="320" r:id="rId45"/>
    <p:sldId id="3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LITERATURE IN INDIA</a:t>
            </a:r>
            <a:endParaRPr lang="en-IN" dirty="0"/>
          </a:p>
        </p:txBody>
      </p:sp>
      <p:sp>
        <p:nvSpPr>
          <p:cNvPr id="3" name="Content Placeholder 2"/>
          <p:cNvSpPr>
            <a:spLocks noGrp="1"/>
          </p:cNvSpPr>
          <p:nvPr>
            <p:ph idx="1"/>
          </p:nvPr>
        </p:nvSpPr>
        <p:spPr>
          <a:xfrm>
            <a:off x="457200" y="1371600"/>
            <a:ext cx="8229600" cy="4754563"/>
          </a:xfrm>
        </p:spPr>
        <p:txBody>
          <a:bodyPr/>
          <a:lstStyle/>
          <a:p>
            <a:pPr>
              <a:buNone/>
            </a:pPr>
            <a:r>
              <a:rPr lang="en-US" dirty="0" smtClean="0"/>
              <a:t>It is about,</a:t>
            </a:r>
          </a:p>
          <a:p>
            <a:r>
              <a:rPr lang="en-US" dirty="0" smtClean="0"/>
              <a:t>Communal    violence</a:t>
            </a:r>
          </a:p>
          <a:p>
            <a:pPr>
              <a:buNone/>
            </a:pPr>
            <a:endParaRPr lang="en-US" dirty="0" smtClean="0"/>
          </a:p>
          <a:p>
            <a:r>
              <a:rPr lang="en-US" dirty="0" smtClean="0"/>
              <a:t>Experiences of Women</a:t>
            </a:r>
          </a:p>
          <a:p>
            <a:pPr>
              <a:buNone/>
            </a:pPr>
            <a:endParaRPr lang="en-US" dirty="0" smtClean="0"/>
          </a:p>
          <a:p>
            <a:r>
              <a:rPr lang="en-US" dirty="0" smtClean="0"/>
              <a:t>Role of Literature</a:t>
            </a:r>
            <a:endParaRPr lang="en-IN" dirty="0" smtClean="0"/>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Joya</a:t>
            </a:r>
            <a:r>
              <a:rPr lang="en-US" dirty="0" smtClean="0"/>
              <a:t> </a:t>
            </a:r>
            <a:r>
              <a:rPr lang="en-US" dirty="0" err="1" smtClean="0"/>
              <a:t>Chatterji</a:t>
            </a:r>
            <a:endParaRPr lang="en-IN" dirty="0"/>
          </a:p>
        </p:txBody>
      </p:sp>
      <p:sp>
        <p:nvSpPr>
          <p:cNvPr id="3" name="Content Placeholder 2"/>
          <p:cNvSpPr>
            <a:spLocks noGrp="1"/>
          </p:cNvSpPr>
          <p:nvPr>
            <p:ph sz="half" idx="1"/>
          </p:nvPr>
        </p:nvSpPr>
        <p:spPr>
          <a:xfrm>
            <a:off x="0" y="1600200"/>
            <a:ext cx="4495800" cy="5257800"/>
          </a:xfrm>
        </p:spPr>
        <p:txBody>
          <a:bodyPr>
            <a:normAutofit/>
          </a:bodyPr>
          <a:lstStyle/>
          <a:p>
            <a:r>
              <a:rPr lang="en-IN" dirty="0" err="1" smtClean="0"/>
              <a:t>Joya</a:t>
            </a:r>
            <a:r>
              <a:rPr lang="en-IN" dirty="0" smtClean="0"/>
              <a:t> </a:t>
            </a:r>
            <a:r>
              <a:rPr lang="en-IN" dirty="0" err="1" smtClean="0"/>
              <a:t>Chatterji</a:t>
            </a:r>
            <a:r>
              <a:rPr lang="en-IN" dirty="0" smtClean="0"/>
              <a:t> FBA is Professor of South Asian History and a Fellow of Trinity College at the University of Cambridge. She specialises in modern south Asian history and is the editor of the journal Modern Asian Studies.</a:t>
            </a:r>
            <a:endParaRPr lang="en-IN" dirty="0"/>
          </a:p>
        </p:txBody>
      </p:sp>
      <p:pic>
        <p:nvPicPr>
          <p:cNvPr id="4098" name="Picture 2" descr="C:\Users\User\Desktop\joya.jpg"/>
          <p:cNvPicPr>
            <a:picLocks noGrp="1" noChangeAspect="1" noChangeArrowheads="1"/>
          </p:cNvPicPr>
          <p:nvPr>
            <p:ph sz="half" idx="2"/>
          </p:nvPr>
        </p:nvPicPr>
        <p:blipFill>
          <a:blip r:embed="rId2"/>
          <a:srcRect/>
          <a:stretch>
            <a:fillRect/>
          </a:stretch>
        </p:blipFill>
        <p:spPr bwMode="auto">
          <a:xfrm>
            <a:off x="4572000" y="1524000"/>
            <a:ext cx="4572000" cy="533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Priyamvada</a:t>
            </a:r>
            <a:r>
              <a:rPr lang="en-US" dirty="0" smtClean="0"/>
              <a:t> </a:t>
            </a:r>
            <a:r>
              <a:rPr lang="en-US" dirty="0" err="1" smtClean="0"/>
              <a:t>Gopal</a:t>
            </a:r>
            <a:endParaRPr lang="en-IN" dirty="0"/>
          </a:p>
        </p:txBody>
      </p:sp>
      <p:sp>
        <p:nvSpPr>
          <p:cNvPr id="3" name="Content Placeholder 2"/>
          <p:cNvSpPr>
            <a:spLocks noGrp="1"/>
          </p:cNvSpPr>
          <p:nvPr>
            <p:ph sz="half" idx="1"/>
          </p:nvPr>
        </p:nvSpPr>
        <p:spPr/>
        <p:txBody>
          <a:bodyPr/>
          <a:lstStyle/>
          <a:p>
            <a:r>
              <a:rPr lang="en-IN" dirty="0" err="1" smtClean="0"/>
              <a:t>Priyamvada</a:t>
            </a:r>
            <a:r>
              <a:rPr lang="en-IN" dirty="0" smtClean="0"/>
              <a:t> </a:t>
            </a:r>
            <a:r>
              <a:rPr lang="en-IN" dirty="0" err="1" smtClean="0"/>
              <a:t>Gopal</a:t>
            </a:r>
            <a:r>
              <a:rPr lang="en-IN" dirty="0" smtClean="0"/>
              <a:t> is University Reader in Anglophone and Related Literatures in the Faculty of English at the University of Cambridge and Fellow, Churchill College</a:t>
            </a:r>
            <a:endParaRPr lang="en-IN" dirty="0"/>
          </a:p>
        </p:txBody>
      </p:sp>
      <p:pic>
        <p:nvPicPr>
          <p:cNvPr id="5123" name="Picture 3" descr="C:\Users\User\Desktop\priyanka.jpg"/>
          <p:cNvPicPr>
            <a:picLocks noGrp="1" noChangeAspect="1" noChangeArrowheads="1"/>
          </p:cNvPicPr>
          <p:nvPr>
            <p:ph sz="half" idx="2"/>
          </p:nvPr>
        </p:nvPicPr>
        <p:blipFill>
          <a:blip r:embed="rId2"/>
          <a:srcRect/>
          <a:stretch>
            <a:fillRect/>
          </a:stretch>
        </p:blipFill>
        <p:spPr bwMode="auto">
          <a:xfrm>
            <a:off x="4572000" y="1524000"/>
            <a:ext cx="4571999" cy="533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Nita_Kumar.jpg"/>
          <p:cNvPicPr>
            <a:picLocks noChangeAspect="1" noChangeArrowheads="1"/>
          </p:cNvPicPr>
          <p:nvPr/>
        </p:nvPicPr>
        <p:blipFill>
          <a:blip r:embed="rId2"/>
          <a:srcRect/>
          <a:stretch>
            <a:fillRect/>
          </a:stretch>
        </p:blipFill>
        <p:spPr bwMode="auto">
          <a:xfrm>
            <a:off x="0" y="2514600"/>
            <a:ext cx="4038600" cy="4038600"/>
          </a:xfrm>
          <a:prstGeom prst="rect">
            <a:avLst/>
          </a:prstGeom>
          <a:noFill/>
        </p:spPr>
      </p:pic>
      <p:sp>
        <p:nvSpPr>
          <p:cNvPr id="3" name="Rectangle 2"/>
          <p:cNvSpPr/>
          <p:nvPr/>
        </p:nvSpPr>
        <p:spPr>
          <a:xfrm>
            <a:off x="0" y="228601"/>
            <a:ext cx="8915400" cy="2369880"/>
          </a:xfrm>
          <a:prstGeom prst="rect">
            <a:avLst/>
          </a:prstGeom>
        </p:spPr>
        <p:txBody>
          <a:bodyPr wrap="square">
            <a:spAutoFit/>
          </a:bodyPr>
          <a:lstStyle/>
          <a:p>
            <a:r>
              <a:rPr lang="en-US" sz="4000" dirty="0" smtClean="0"/>
              <a:t> </a:t>
            </a:r>
            <a:r>
              <a:rPr lang="en-US" sz="3600" dirty="0" err="1" smtClean="0"/>
              <a:t>NitaKumar</a:t>
            </a:r>
            <a:r>
              <a:rPr lang="en-US" sz="3600" dirty="0" smtClean="0"/>
              <a:t>                        Sunil Kumar                      </a:t>
            </a:r>
          </a:p>
          <a:p>
            <a:r>
              <a:rPr lang="en-US" sz="3600" dirty="0" smtClean="0"/>
              <a:t>Professor                            </a:t>
            </a:r>
            <a:r>
              <a:rPr lang="en-US" sz="3600" dirty="0" err="1" smtClean="0"/>
              <a:t>Professor</a:t>
            </a:r>
            <a:endParaRPr lang="en-US" sz="3600" dirty="0" smtClean="0"/>
          </a:p>
          <a:p>
            <a:r>
              <a:rPr lang="en-US" sz="3600" dirty="0" smtClean="0"/>
              <a:t>Claremont Mc </a:t>
            </a:r>
            <a:r>
              <a:rPr lang="en-US" sz="3600" dirty="0" err="1" smtClean="0"/>
              <a:t>Kenna</a:t>
            </a:r>
            <a:r>
              <a:rPr lang="en-US" sz="3600" dirty="0" smtClean="0"/>
              <a:t>        Delhi University </a:t>
            </a:r>
          </a:p>
          <a:p>
            <a:r>
              <a:rPr lang="en-US" sz="3600" dirty="0" smtClean="0"/>
              <a:t>College</a:t>
            </a:r>
            <a:endParaRPr lang="en-IN" sz="3600" dirty="0"/>
          </a:p>
        </p:txBody>
      </p:sp>
      <p:pic>
        <p:nvPicPr>
          <p:cNvPr id="8194" name="Picture 2" descr="C:\Users\User\Desktop\sunil.jpg"/>
          <p:cNvPicPr>
            <a:picLocks noChangeAspect="1" noChangeArrowheads="1"/>
          </p:cNvPicPr>
          <p:nvPr/>
        </p:nvPicPr>
        <p:blipFill>
          <a:blip r:embed="rId3"/>
          <a:srcRect/>
          <a:stretch>
            <a:fillRect/>
          </a:stretch>
        </p:blipFill>
        <p:spPr bwMode="auto">
          <a:xfrm>
            <a:off x="4174434" y="2514600"/>
            <a:ext cx="4740966" cy="4038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Alok</a:t>
            </a:r>
            <a:r>
              <a:rPr lang="en-US" dirty="0" smtClean="0"/>
              <a:t> </a:t>
            </a:r>
            <a:r>
              <a:rPr lang="en-US" dirty="0" err="1" smtClean="0"/>
              <a:t>Bhalla’s</a:t>
            </a:r>
            <a:r>
              <a:rPr lang="en-US" dirty="0" smtClean="0"/>
              <a:t>  </a:t>
            </a:r>
            <a:r>
              <a:rPr lang="en-US" i="1" dirty="0" smtClean="0"/>
              <a:t>Partition Dialogues  </a:t>
            </a:r>
            <a:r>
              <a:rPr lang="en-US" dirty="0" smtClean="0"/>
              <a:t>Memories of a Last Home</a:t>
            </a:r>
            <a:endParaRPr lang="en-IN" dirty="0"/>
          </a:p>
        </p:txBody>
      </p:sp>
      <p:pic>
        <p:nvPicPr>
          <p:cNvPr id="7171" name="Picture 3" descr="C:\Users\User\Desktop\alok bhalla.jpg"/>
          <p:cNvPicPr>
            <a:picLocks noGrp="1" noChangeAspect="1" noChangeArrowheads="1"/>
          </p:cNvPicPr>
          <p:nvPr>
            <p:ph sz="half" idx="1"/>
          </p:nvPr>
        </p:nvPicPr>
        <p:blipFill>
          <a:blip r:embed="rId2"/>
          <a:srcRect/>
          <a:stretch>
            <a:fillRect/>
          </a:stretch>
        </p:blipFill>
        <p:spPr bwMode="auto">
          <a:xfrm>
            <a:off x="0" y="1524000"/>
            <a:ext cx="4419600" cy="5333999"/>
          </a:xfrm>
          <a:prstGeom prst="rect">
            <a:avLst/>
          </a:prstGeom>
          <a:noFill/>
        </p:spPr>
      </p:pic>
      <p:pic>
        <p:nvPicPr>
          <p:cNvPr id="7172" name="Picture 4" descr="C:\Users\User\Desktop\partition dialogues.jpg"/>
          <p:cNvPicPr>
            <a:picLocks noGrp="1" noChangeAspect="1" noChangeArrowheads="1"/>
          </p:cNvPicPr>
          <p:nvPr>
            <p:ph sz="half" idx="2"/>
          </p:nvPr>
        </p:nvPicPr>
        <p:blipFill>
          <a:blip r:embed="rId3"/>
          <a:srcRect/>
          <a:stretch>
            <a:fillRect/>
          </a:stretch>
        </p:blipFill>
        <p:spPr bwMode="auto">
          <a:xfrm>
            <a:off x="4572000" y="1600200"/>
            <a:ext cx="4419600" cy="510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Rajendra</a:t>
            </a:r>
            <a:r>
              <a:rPr lang="en-US" dirty="0" smtClean="0"/>
              <a:t> Prasad’s </a:t>
            </a:r>
            <a:r>
              <a:rPr lang="en-US" i="1" dirty="0" smtClean="0"/>
              <a:t> India Divided</a:t>
            </a:r>
            <a:endParaRPr lang="en-IN" dirty="0"/>
          </a:p>
        </p:txBody>
      </p:sp>
      <p:pic>
        <p:nvPicPr>
          <p:cNvPr id="9219" name="Picture 3" descr="C:\Users\User\Desktop\india divided.jpg"/>
          <p:cNvPicPr>
            <a:picLocks noGrp="1" noChangeAspect="1" noChangeArrowheads="1"/>
          </p:cNvPicPr>
          <p:nvPr>
            <p:ph sz="half" idx="2"/>
          </p:nvPr>
        </p:nvPicPr>
        <p:blipFill>
          <a:blip r:embed="rId2"/>
          <a:srcRect/>
          <a:stretch>
            <a:fillRect/>
          </a:stretch>
        </p:blipFill>
        <p:spPr bwMode="auto">
          <a:xfrm>
            <a:off x="4572000" y="1600200"/>
            <a:ext cx="4191000" cy="4525963"/>
          </a:xfrm>
          <a:prstGeom prst="rect">
            <a:avLst/>
          </a:prstGeom>
          <a:noFill/>
        </p:spPr>
      </p:pic>
      <p:sp>
        <p:nvSpPr>
          <p:cNvPr id="7" name="Content Placeholder 6"/>
          <p:cNvSpPr>
            <a:spLocks noGrp="1"/>
          </p:cNvSpPr>
          <p:nvPr>
            <p:ph sz="half" idx="1"/>
          </p:nvPr>
        </p:nvSpPr>
        <p:spPr>
          <a:xfrm>
            <a:off x="0" y="1600200"/>
            <a:ext cx="4495800" cy="5257800"/>
          </a:xfrm>
        </p:spPr>
        <p:txBody>
          <a:bodyPr>
            <a:normAutofit/>
          </a:bodyPr>
          <a:lstStyle/>
          <a:p>
            <a:endParaRPr lang="en-IN" dirty="0" smtClean="0"/>
          </a:p>
          <a:p>
            <a:r>
              <a:rPr lang="en-IN" dirty="0" smtClean="0"/>
              <a:t>Written in the prison</a:t>
            </a:r>
          </a:p>
          <a:p>
            <a:r>
              <a:rPr lang="en-IN" dirty="0" smtClean="0"/>
              <a:t>Published in 1946</a:t>
            </a:r>
          </a:p>
          <a:p>
            <a:r>
              <a:rPr lang="en-IN" dirty="0" smtClean="0"/>
              <a:t>The solution for the Hindu Muslim issue should be sought in the formation of a secular state, with cultural autonomy for the different groups that make up the nation.</a:t>
            </a:r>
          </a:p>
          <a:p>
            <a:r>
              <a:rPr lang="en-IN" dirty="0" smtClean="0"/>
              <a:t> about Lahore Resolution</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Feminist ) </a:t>
            </a:r>
            <a:r>
              <a:rPr lang="en-US" dirty="0" err="1" smtClean="0"/>
              <a:t>Radha</a:t>
            </a:r>
            <a:r>
              <a:rPr lang="en-US" dirty="0" smtClean="0"/>
              <a:t> Kumar’s </a:t>
            </a:r>
            <a:r>
              <a:rPr lang="en-US" i="1" dirty="0" smtClean="0"/>
              <a:t>Making Peace with Partition</a:t>
            </a:r>
            <a:endParaRPr lang="en-IN" dirty="0"/>
          </a:p>
        </p:txBody>
      </p:sp>
      <p:pic>
        <p:nvPicPr>
          <p:cNvPr id="10242" name="Picture 2" descr="C:\Users\User\Desktop\making peace.jpg"/>
          <p:cNvPicPr>
            <a:picLocks noGrp="1" noChangeAspect="1" noChangeArrowheads="1"/>
          </p:cNvPicPr>
          <p:nvPr>
            <p:ph sz="half" idx="2"/>
          </p:nvPr>
        </p:nvPicPr>
        <p:blipFill>
          <a:blip r:embed="rId2"/>
          <a:srcRect/>
          <a:stretch>
            <a:fillRect/>
          </a:stretch>
        </p:blipFill>
        <p:spPr bwMode="auto">
          <a:xfrm>
            <a:off x="5105400" y="1752600"/>
            <a:ext cx="4038600" cy="4953000"/>
          </a:xfrm>
          <a:prstGeom prst="rect">
            <a:avLst/>
          </a:prstGeom>
          <a:noFill/>
        </p:spPr>
      </p:pic>
      <p:pic>
        <p:nvPicPr>
          <p:cNvPr id="10243" name="Picture 3" descr="C:\Users\User\Desktop\radha.jpg"/>
          <p:cNvPicPr>
            <a:picLocks noGrp="1" noChangeAspect="1" noChangeArrowheads="1"/>
          </p:cNvPicPr>
          <p:nvPr>
            <p:ph sz="half" idx="1"/>
          </p:nvPr>
        </p:nvPicPr>
        <p:blipFill>
          <a:blip r:embed="rId3"/>
          <a:srcRect/>
          <a:stretch>
            <a:fillRect/>
          </a:stretch>
        </p:blipFill>
        <p:spPr bwMode="auto">
          <a:xfrm>
            <a:off x="0" y="1828801"/>
            <a:ext cx="4648199" cy="464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Malay Krishna </a:t>
            </a:r>
            <a:r>
              <a:rPr lang="en-US" dirty="0" err="1" smtClean="0"/>
              <a:t>Dhar</a:t>
            </a:r>
            <a:r>
              <a:rPr lang="en-US" dirty="0" smtClean="0"/>
              <a:t> (1937- 2012)</a:t>
            </a:r>
            <a:endParaRPr lang="en-IN" dirty="0"/>
          </a:p>
        </p:txBody>
      </p:sp>
      <p:sp>
        <p:nvSpPr>
          <p:cNvPr id="4" name="Content Placeholder 3"/>
          <p:cNvSpPr>
            <a:spLocks noGrp="1"/>
          </p:cNvSpPr>
          <p:nvPr>
            <p:ph sz="half" idx="2"/>
          </p:nvPr>
        </p:nvSpPr>
        <p:spPr>
          <a:xfrm>
            <a:off x="4191000" y="1143000"/>
            <a:ext cx="4495800" cy="5486400"/>
          </a:xfrm>
        </p:spPr>
        <p:txBody>
          <a:bodyPr/>
          <a:lstStyle/>
          <a:p>
            <a:r>
              <a:rPr lang="en-IN" dirty="0" smtClean="0"/>
              <a:t>FROM THE AUTHOR OF OPEN SECRETS, THE UNTOLD STORY OF THE HUMAN TRAGEDY IN BENGAL BEFORE, DURING AND AFTER PARTITION.</a:t>
            </a:r>
            <a:br>
              <a:rPr lang="en-IN" dirty="0" smtClean="0"/>
            </a:br>
            <a:endParaRPr lang="en-IN" dirty="0"/>
          </a:p>
        </p:txBody>
      </p:sp>
      <p:pic>
        <p:nvPicPr>
          <p:cNvPr id="11266" name="Picture 2" descr="C:\Users\User\Desktop\maloy.jpg"/>
          <p:cNvPicPr>
            <a:picLocks noGrp="1" noChangeAspect="1" noChangeArrowheads="1"/>
          </p:cNvPicPr>
          <p:nvPr>
            <p:ph sz="half" idx="1"/>
          </p:nvPr>
        </p:nvPicPr>
        <p:blipFill>
          <a:blip r:embed="rId2"/>
          <a:srcRect/>
          <a:stretch>
            <a:fillRect/>
          </a:stretch>
        </p:blipFill>
        <p:spPr bwMode="auto">
          <a:xfrm>
            <a:off x="0" y="1524000"/>
            <a:ext cx="4267200" cy="5334000"/>
          </a:xfrm>
          <a:prstGeom prst="rect">
            <a:avLst/>
          </a:prstGeom>
          <a:noFill/>
        </p:spPr>
      </p:pic>
      <p:pic>
        <p:nvPicPr>
          <p:cNvPr id="11267" name="Picture 3" descr="C:\Users\User\Desktop\train to india.jpg"/>
          <p:cNvPicPr>
            <a:picLocks noChangeAspect="1" noChangeArrowheads="1"/>
          </p:cNvPicPr>
          <p:nvPr/>
        </p:nvPicPr>
        <p:blipFill>
          <a:blip r:embed="rId3"/>
          <a:srcRect/>
          <a:stretch>
            <a:fillRect/>
          </a:stretch>
        </p:blipFill>
        <p:spPr bwMode="auto">
          <a:xfrm>
            <a:off x="4267200" y="3733800"/>
            <a:ext cx="4191000"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Urvashi</a:t>
            </a:r>
            <a:r>
              <a:rPr lang="en-US" dirty="0" smtClean="0"/>
              <a:t> </a:t>
            </a:r>
            <a:r>
              <a:rPr lang="en-US" dirty="0" err="1" smtClean="0"/>
              <a:t>Butalia</a:t>
            </a:r>
            <a:endParaRPr lang="en-IN" dirty="0"/>
          </a:p>
        </p:txBody>
      </p:sp>
      <p:sp>
        <p:nvSpPr>
          <p:cNvPr id="4" name="Content Placeholder 3"/>
          <p:cNvSpPr>
            <a:spLocks noGrp="1"/>
          </p:cNvSpPr>
          <p:nvPr>
            <p:ph sz="half" idx="2"/>
          </p:nvPr>
        </p:nvSpPr>
        <p:spPr>
          <a:xfrm>
            <a:off x="4419600" y="1600200"/>
            <a:ext cx="4267200" cy="4525963"/>
          </a:xfrm>
        </p:spPr>
        <p:txBody>
          <a:bodyPr>
            <a:normAutofit lnSpcReduction="10000"/>
          </a:bodyPr>
          <a:lstStyle/>
          <a:p>
            <a:r>
              <a:rPr lang="en-IN" dirty="0" smtClean="0"/>
              <a:t>The Partition of India in 1947 - over twelve million people were displaced amidst a frenzy of murder, rape and abduction on a massive scale. For decades these violent realities remained buried in silence, even though the memories of brutality never faded. </a:t>
            </a:r>
            <a:endParaRPr lang="en-IN" dirty="0"/>
          </a:p>
        </p:txBody>
      </p:sp>
      <p:pic>
        <p:nvPicPr>
          <p:cNvPr id="5" name="Picture 2" descr="C:\Users\User\Desktop\urvashy.jpg"/>
          <p:cNvPicPr>
            <a:picLocks noGrp="1" noChangeAspect="1" noChangeArrowheads="1"/>
          </p:cNvPicPr>
          <p:nvPr>
            <p:ph sz="half" idx="1"/>
          </p:nvPr>
        </p:nvPicPr>
        <p:blipFill>
          <a:blip r:embed="rId2"/>
          <a:srcRect/>
          <a:stretch>
            <a:fillRect/>
          </a:stretch>
        </p:blipFill>
        <p:spPr bwMode="auto">
          <a:xfrm>
            <a:off x="0" y="1219200"/>
            <a:ext cx="4343400" cy="2590800"/>
          </a:xfrm>
          <a:prstGeom prst="rect">
            <a:avLst/>
          </a:prstGeom>
          <a:noFill/>
        </p:spPr>
      </p:pic>
      <p:pic>
        <p:nvPicPr>
          <p:cNvPr id="12290" name="Picture 2" descr="C:\Users\User\Desktop\other side.jpg"/>
          <p:cNvPicPr>
            <a:picLocks noChangeAspect="1" noChangeArrowheads="1"/>
          </p:cNvPicPr>
          <p:nvPr/>
        </p:nvPicPr>
        <p:blipFill>
          <a:blip r:embed="rId3"/>
          <a:srcRect/>
          <a:stretch>
            <a:fillRect/>
          </a:stretch>
        </p:blipFill>
        <p:spPr bwMode="auto">
          <a:xfrm>
            <a:off x="0" y="3886200"/>
            <a:ext cx="4267200" cy="2971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Nithish</a:t>
            </a:r>
            <a:r>
              <a:rPr lang="en-US" dirty="0" smtClean="0"/>
              <a:t> </a:t>
            </a:r>
            <a:r>
              <a:rPr lang="en-US" dirty="0" err="1" smtClean="0"/>
              <a:t>Sengupta</a:t>
            </a:r>
            <a:r>
              <a:rPr lang="en-US" dirty="0" smtClean="0"/>
              <a:t> (1933-2013)</a:t>
            </a:r>
            <a:endParaRPr lang="en-IN" dirty="0"/>
          </a:p>
        </p:txBody>
      </p:sp>
      <p:pic>
        <p:nvPicPr>
          <p:cNvPr id="13314" name="Picture 2" descr="C:\Users\User\Desktop\nitish.jpg"/>
          <p:cNvPicPr>
            <a:picLocks noGrp="1" noChangeAspect="1" noChangeArrowheads="1"/>
          </p:cNvPicPr>
          <p:nvPr>
            <p:ph sz="half" idx="1"/>
          </p:nvPr>
        </p:nvPicPr>
        <p:blipFill>
          <a:blip r:embed="rId2"/>
          <a:srcRect/>
          <a:stretch>
            <a:fillRect/>
          </a:stretch>
        </p:blipFill>
        <p:spPr bwMode="auto">
          <a:xfrm>
            <a:off x="152400" y="1219200"/>
            <a:ext cx="3581400" cy="5105400"/>
          </a:xfrm>
          <a:prstGeom prst="rect">
            <a:avLst/>
          </a:prstGeom>
          <a:noFill/>
        </p:spPr>
      </p:pic>
      <p:pic>
        <p:nvPicPr>
          <p:cNvPr id="13315" name="Picture 3" descr="C:\Users\User\Desktop\bengal divided.jpeg"/>
          <p:cNvPicPr>
            <a:picLocks noGrp="1" noChangeAspect="1" noChangeArrowheads="1"/>
          </p:cNvPicPr>
          <p:nvPr>
            <p:ph sz="half" idx="2"/>
          </p:nvPr>
        </p:nvPicPr>
        <p:blipFill>
          <a:blip r:embed="rId3"/>
          <a:srcRect/>
          <a:stretch>
            <a:fillRect/>
          </a:stretch>
        </p:blipFill>
        <p:spPr bwMode="auto">
          <a:xfrm>
            <a:off x="3962400" y="1600200"/>
            <a:ext cx="4495800"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Ayesha </a:t>
            </a:r>
            <a:r>
              <a:rPr lang="en-US" dirty="0" err="1" smtClean="0"/>
              <a:t>Jalal</a:t>
            </a:r>
            <a:r>
              <a:rPr lang="en-US" dirty="0" smtClean="0"/>
              <a:t>, a historian</a:t>
            </a:r>
            <a:endParaRPr lang="en-IN" dirty="0"/>
          </a:p>
        </p:txBody>
      </p:sp>
      <p:pic>
        <p:nvPicPr>
          <p:cNvPr id="14338" name="Picture 2" descr="C:\Users\User\Desktop\ayesha.jpg"/>
          <p:cNvPicPr>
            <a:picLocks noGrp="1" noChangeAspect="1" noChangeArrowheads="1"/>
          </p:cNvPicPr>
          <p:nvPr>
            <p:ph sz="half" idx="1"/>
          </p:nvPr>
        </p:nvPicPr>
        <p:blipFill>
          <a:blip r:embed="rId2"/>
          <a:srcRect/>
          <a:stretch>
            <a:fillRect/>
          </a:stretch>
        </p:blipFill>
        <p:spPr bwMode="auto">
          <a:xfrm>
            <a:off x="0" y="1600200"/>
            <a:ext cx="3952875" cy="4343400"/>
          </a:xfrm>
          <a:prstGeom prst="rect">
            <a:avLst/>
          </a:prstGeom>
          <a:noFill/>
        </p:spPr>
      </p:pic>
      <p:pic>
        <p:nvPicPr>
          <p:cNvPr id="14339" name="Picture 3" descr="C:\Users\User\Desktop\sole.jpeg"/>
          <p:cNvPicPr>
            <a:picLocks noGrp="1" noChangeAspect="1" noChangeArrowheads="1"/>
          </p:cNvPicPr>
          <p:nvPr>
            <p:ph sz="half" idx="2"/>
          </p:nvPr>
        </p:nvPicPr>
        <p:blipFill>
          <a:blip r:embed="rId3"/>
          <a:srcRect/>
          <a:stretch>
            <a:fillRect/>
          </a:stretch>
        </p:blipFill>
        <p:spPr bwMode="auto">
          <a:xfrm>
            <a:off x="4724400" y="1600200"/>
            <a:ext cx="3886200"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1947</a:t>
            </a:r>
            <a:br>
              <a:rPr lang="en-US" dirty="0" smtClean="0"/>
            </a:br>
            <a:r>
              <a:rPr lang="en-US" dirty="0" smtClean="0"/>
              <a:t>India and Pakistan</a:t>
            </a:r>
            <a:r>
              <a:rPr lang="en-IN" dirty="0" smtClean="0"/>
              <a:t/>
            </a:r>
            <a:br>
              <a:rPr lang="en-IN" dirty="0" smtClean="0"/>
            </a:br>
            <a:endParaRPr lang="en-IN" dirty="0"/>
          </a:p>
        </p:txBody>
      </p:sp>
      <p:sp>
        <p:nvSpPr>
          <p:cNvPr id="4" name="Content Placeholder 3"/>
          <p:cNvSpPr>
            <a:spLocks noGrp="1"/>
          </p:cNvSpPr>
          <p:nvPr>
            <p:ph sz="half" idx="2"/>
          </p:nvPr>
        </p:nvSpPr>
        <p:spPr>
          <a:xfrm>
            <a:off x="4648200" y="1600200"/>
            <a:ext cx="4038600" cy="4525963"/>
          </a:xfrm>
        </p:spPr>
        <p:txBody>
          <a:bodyPr/>
          <a:lstStyle/>
          <a:p>
            <a:endParaRPr lang="en-IN" dirty="0"/>
          </a:p>
        </p:txBody>
      </p:sp>
      <p:pic>
        <p:nvPicPr>
          <p:cNvPr id="1026" name="Picture 2" descr="C:\Users\User\Desktop\P1.jpg"/>
          <p:cNvPicPr>
            <a:picLocks noGrp="1" noChangeAspect="1" noChangeArrowheads="1"/>
          </p:cNvPicPr>
          <p:nvPr>
            <p:ph sz="half" idx="1"/>
          </p:nvPr>
        </p:nvPicPr>
        <p:blipFill>
          <a:blip r:embed="rId2"/>
          <a:srcRect/>
          <a:stretch>
            <a:fillRect/>
          </a:stretch>
        </p:blipFill>
        <p:spPr bwMode="auto">
          <a:xfrm>
            <a:off x="0" y="1219200"/>
            <a:ext cx="9144000" cy="6095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Sheela</a:t>
            </a:r>
            <a:r>
              <a:rPr lang="en-US" dirty="0" smtClean="0"/>
              <a:t> Reddy ‘s </a:t>
            </a:r>
            <a:r>
              <a:rPr lang="en-US" i="1" dirty="0" err="1" smtClean="0"/>
              <a:t>Mr</a:t>
            </a:r>
            <a:r>
              <a:rPr lang="en-US" i="1" dirty="0" smtClean="0"/>
              <a:t> &amp;</a:t>
            </a:r>
            <a:r>
              <a:rPr lang="en-US" i="1" dirty="0" err="1" smtClean="0"/>
              <a:t>Mrs</a:t>
            </a:r>
            <a:r>
              <a:rPr lang="en-US" i="1" dirty="0" smtClean="0"/>
              <a:t> Jinnah, </a:t>
            </a:r>
            <a:r>
              <a:rPr lang="en-US" dirty="0" smtClean="0"/>
              <a:t> the marriage that shook India (2017)</a:t>
            </a:r>
            <a:endParaRPr lang="en-IN" dirty="0"/>
          </a:p>
        </p:txBody>
      </p:sp>
      <p:pic>
        <p:nvPicPr>
          <p:cNvPr id="15362" name="Picture 2" descr="C:\Users\User\Desktop\mr and mrs.png"/>
          <p:cNvPicPr>
            <a:picLocks noGrp="1" noChangeAspect="1" noChangeArrowheads="1"/>
          </p:cNvPicPr>
          <p:nvPr>
            <p:ph sz="half" idx="2"/>
          </p:nvPr>
        </p:nvPicPr>
        <p:blipFill>
          <a:blip r:embed="rId2"/>
          <a:srcRect/>
          <a:stretch>
            <a:fillRect/>
          </a:stretch>
        </p:blipFill>
        <p:spPr bwMode="auto">
          <a:xfrm>
            <a:off x="3962400" y="1600200"/>
            <a:ext cx="5410200" cy="5257800"/>
          </a:xfrm>
          <a:prstGeom prst="rect">
            <a:avLst/>
          </a:prstGeom>
          <a:noFill/>
        </p:spPr>
      </p:pic>
      <p:pic>
        <p:nvPicPr>
          <p:cNvPr id="15363" name="Picture 3" descr="C:\Users\User\Desktop\sheela.jpg"/>
          <p:cNvPicPr>
            <a:picLocks noGrp="1" noChangeAspect="1" noChangeArrowheads="1"/>
          </p:cNvPicPr>
          <p:nvPr>
            <p:ph sz="half" idx="1"/>
          </p:nvPr>
        </p:nvPicPr>
        <p:blipFill>
          <a:blip r:embed="rId3"/>
          <a:srcRect/>
          <a:stretch>
            <a:fillRect/>
          </a:stretch>
        </p:blipFill>
        <p:spPr bwMode="auto">
          <a:xfrm>
            <a:off x="0" y="1524000"/>
            <a:ext cx="3990975" cy="5334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248400" cy="6324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FICTION</a:t>
            </a:r>
            <a:br>
              <a:rPr lang="en-US" dirty="0" smtClean="0"/>
            </a:br>
            <a:r>
              <a:rPr lang="en-US" dirty="0" err="1" smtClean="0"/>
              <a:t>Attia</a:t>
            </a:r>
            <a:r>
              <a:rPr lang="en-US" dirty="0" smtClean="0"/>
              <a:t> </a:t>
            </a:r>
            <a:r>
              <a:rPr lang="en-US" dirty="0" err="1" smtClean="0"/>
              <a:t>Hasain</a:t>
            </a:r>
            <a:r>
              <a:rPr lang="en-US" dirty="0" smtClean="0"/>
              <a:t> (1913-1998)</a:t>
            </a:r>
            <a:br>
              <a:rPr lang="en-US" dirty="0" smtClean="0"/>
            </a:br>
            <a:r>
              <a:rPr lang="en-US" i="1" dirty="0" smtClean="0"/>
              <a:t>Sunlight on a</a:t>
            </a:r>
            <a:r>
              <a:rPr lang="en-US" dirty="0" smtClean="0"/>
              <a:t> </a:t>
            </a:r>
            <a:r>
              <a:rPr lang="en-US" i="1" dirty="0" smtClean="0"/>
              <a:t>Broken Column</a:t>
            </a:r>
            <a:r>
              <a:rPr lang="en-US" dirty="0" smtClean="0"/>
              <a:t/>
            </a:r>
            <a:br>
              <a:rPr lang="en-US" dirty="0" smtClean="0"/>
            </a:br>
            <a:r>
              <a:rPr lang="en-IN" dirty="0" smtClean="0"/>
              <a:t> </a:t>
            </a:r>
            <a:r>
              <a:rPr lang="en-IN" sz="3100" dirty="0" err="1" smtClean="0"/>
              <a:t>Attia</a:t>
            </a:r>
            <a:r>
              <a:rPr lang="en-IN" sz="3100" dirty="0" smtClean="0"/>
              <a:t> </a:t>
            </a:r>
            <a:r>
              <a:rPr lang="en-IN" sz="3100" dirty="0" err="1" smtClean="0"/>
              <a:t>Hosain</a:t>
            </a:r>
            <a:r>
              <a:rPr lang="en-IN" sz="3100" dirty="0" smtClean="0"/>
              <a:t> was born into a feudal family in </a:t>
            </a:r>
            <a:r>
              <a:rPr lang="en-IN" sz="3100" dirty="0" err="1" smtClean="0"/>
              <a:t>Lucknow</a:t>
            </a:r>
            <a:r>
              <a:rPr lang="en-IN" sz="3100" dirty="0" smtClean="0"/>
              <a:t>, north India in 1913 and grew up knowing many of the major political and literary figures of the time</a:t>
            </a:r>
            <a:r>
              <a:rPr lang="en-IN"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IN" dirty="0"/>
          </a:p>
        </p:txBody>
      </p:sp>
      <p:pic>
        <p:nvPicPr>
          <p:cNvPr id="16386" name="Picture 2" descr="C:\Users\User\Desktop\attiahosain.jpg"/>
          <p:cNvPicPr>
            <a:picLocks noChangeAspect="1" noChangeArrowheads="1"/>
          </p:cNvPicPr>
          <p:nvPr/>
        </p:nvPicPr>
        <p:blipFill>
          <a:blip r:embed="rId2"/>
          <a:srcRect/>
          <a:stretch>
            <a:fillRect/>
          </a:stretch>
        </p:blipFill>
        <p:spPr bwMode="auto">
          <a:xfrm>
            <a:off x="304800" y="0"/>
            <a:ext cx="2057400" cy="2667000"/>
          </a:xfrm>
          <a:prstGeom prst="rect">
            <a:avLst/>
          </a:prstGeom>
          <a:noFill/>
        </p:spPr>
      </p:pic>
      <p:pic>
        <p:nvPicPr>
          <p:cNvPr id="16387" name="Picture 3" descr="C:\Users\User\Desktop\sunlight.jpg"/>
          <p:cNvPicPr>
            <a:picLocks noChangeAspect="1" noChangeArrowheads="1"/>
          </p:cNvPicPr>
          <p:nvPr/>
        </p:nvPicPr>
        <p:blipFill>
          <a:blip r:embed="rId3"/>
          <a:srcRect/>
          <a:stretch>
            <a:fillRect/>
          </a:stretch>
        </p:blipFill>
        <p:spPr bwMode="auto">
          <a:xfrm>
            <a:off x="0" y="3200400"/>
            <a:ext cx="2590800" cy="3657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Mukul</a:t>
            </a:r>
            <a:r>
              <a:rPr lang="en-US" dirty="0" smtClean="0"/>
              <a:t> </a:t>
            </a:r>
            <a:r>
              <a:rPr lang="en-US" dirty="0" err="1" smtClean="0"/>
              <a:t>Kesavan’s</a:t>
            </a:r>
            <a:r>
              <a:rPr lang="en-US" dirty="0" smtClean="0"/>
              <a:t> </a:t>
            </a:r>
            <a:r>
              <a:rPr lang="en-US" i="1" dirty="0" smtClean="0"/>
              <a:t>Looking through Glass </a:t>
            </a:r>
            <a:r>
              <a:rPr lang="en-US" dirty="0" smtClean="0"/>
              <a:t>(1957)</a:t>
            </a:r>
            <a:endParaRPr lang="en-IN" dirty="0"/>
          </a:p>
        </p:txBody>
      </p:sp>
      <p:pic>
        <p:nvPicPr>
          <p:cNvPr id="17410" name="Picture 2" descr="C:\Users\User\Desktop\mukul.jpg"/>
          <p:cNvPicPr>
            <a:picLocks noGrp="1" noChangeAspect="1" noChangeArrowheads="1"/>
          </p:cNvPicPr>
          <p:nvPr>
            <p:ph sz="half" idx="1"/>
          </p:nvPr>
        </p:nvPicPr>
        <p:blipFill>
          <a:blip r:embed="rId2"/>
          <a:srcRect/>
          <a:stretch>
            <a:fillRect/>
          </a:stretch>
        </p:blipFill>
        <p:spPr bwMode="auto">
          <a:xfrm>
            <a:off x="152400" y="1524000"/>
            <a:ext cx="3733800" cy="4953000"/>
          </a:xfrm>
          <a:prstGeom prst="rect">
            <a:avLst/>
          </a:prstGeom>
          <a:noFill/>
        </p:spPr>
      </p:pic>
      <p:pic>
        <p:nvPicPr>
          <p:cNvPr id="17411" name="Picture 3" descr="C:\Users\User\Desktop\glass.jpg"/>
          <p:cNvPicPr>
            <a:picLocks noGrp="1" noChangeAspect="1" noChangeArrowheads="1"/>
          </p:cNvPicPr>
          <p:nvPr>
            <p:ph sz="half" idx="2"/>
          </p:nvPr>
        </p:nvPicPr>
        <p:blipFill>
          <a:blip r:embed="rId3"/>
          <a:srcRect/>
          <a:stretch>
            <a:fillRect/>
          </a:stretch>
        </p:blipFill>
        <p:spPr bwMode="auto">
          <a:xfrm>
            <a:off x="4724400" y="1905000"/>
            <a:ext cx="4019550" cy="327263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Looking through Glass</a:t>
            </a:r>
            <a:endParaRPr lang="en-IN" i="1" dirty="0"/>
          </a:p>
        </p:txBody>
      </p:sp>
      <p:sp>
        <p:nvSpPr>
          <p:cNvPr id="3" name="Content Placeholder 2"/>
          <p:cNvSpPr>
            <a:spLocks noGrp="1"/>
          </p:cNvSpPr>
          <p:nvPr>
            <p:ph sz="half" idx="1"/>
          </p:nvPr>
        </p:nvSpPr>
        <p:spPr/>
        <p:txBody>
          <a:bodyPr>
            <a:normAutofit/>
          </a:bodyPr>
          <a:lstStyle/>
          <a:p>
            <a:r>
              <a:rPr lang="en-IN" dirty="0" smtClean="0"/>
              <a:t/>
            </a:r>
            <a:br>
              <a:rPr lang="en-IN" dirty="0" smtClean="0"/>
            </a:br>
            <a:endParaRPr lang="en-IN" dirty="0"/>
          </a:p>
        </p:txBody>
      </p:sp>
      <p:sp>
        <p:nvSpPr>
          <p:cNvPr id="4" name="Content Placeholder 3"/>
          <p:cNvSpPr>
            <a:spLocks noGrp="1"/>
          </p:cNvSpPr>
          <p:nvPr>
            <p:ph sz="half" idx="2"/>
          </p:nvPr>
        </p:nvSpPr>
        <p:spPr/>
        <p:txBody>
          <a:bodyPr>
            <a:normAutofit/>
          </a:bodyPr>
          <a:lstStyle/>
          <a:p>
            <a:r>
              <a:rPr lang="en-US" dirty="0" smtClean="0"/>
              <a:t>A powerful and hugely entertaining novel</a:t>
            </a:r>
          </a:p>
          <a:p>
            <a:pPr>
              <a:buNone/>
            </a:pPr>
            <a:endParaRPr lang="en-US" dirty="0" smtClean="0"/>
          </a:p>
          <a:p>
            <a:r>
              <a:rPr lang="en-US" dirty="0" smtClean="0"/>
              <a:t>He journeyed through Muslim </a:t>
            </a:r>
            <a:r>
              <a:rPr lang="en-US" dirty="0" err="1" smtClean="0"/>
              <a:t>neighbourhood</a:t>
            </a:r>
            <a:r>
              <a:rPr lang="en-US" dirty="0" smtClean="0"/>
              <a:t> in 1942</a:t>
            </a:r>
            <a:endParaRPr lang="en-IN" dirty="0"/>
          </a:p>
        </p:txBody>
      </p:sp>
      <p:pic>
        <p:nvPicPr>
          <p:cNvPr id="5" name="Picture 3" descr="C:\Users\User\Desktop\glass.jpg"/>
          <p:cNvPicPr>
            <a:picLocks noChangeAspect="1" noChangeArrowheads="1"/>
          </p:cNvPicPr>
          <p:nvPr/>
        </p:nvPicPr>
        <p:blipFill>
          <a:blip r:embed="rId2"/>
          <a:srcRect/>
          <a:stretch>
            <a:fillRect/>
          </a:stretch>
        </p:blipFill>
        <p:spPr bwMode="auto">
          <a:xfrm>
            <a:off x="0" y="1828800"/>
            <a:ext cx="4019550" cy="4724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Bhisham</a:t>
            </a:r>
            <a:r>
              <a:rPr lang="en-US" dirty="0" smtClean="0"/>
              <a:t> </a:t>
            </a:r>
            <a:r>
              <a:rPr lang="en-US" dirty="0" err="1" smtClean="0"/>
              <a:t>Sahni’s</a:t>
            </a:r>
            <a:r>
              <a:rPr lang="en-US" dirty="0" smtClean="0"/>
              <a:t>  (1915-2003)</a:t>
            </a:r>
            <a:br>
              <a:rPr lang="en-US" dirty="0" smtClean="0"/>
            </a:br>
            <a:r>
              <a:rPr lang="en-US" i="1" dirty="0" err="1" smtClean="0"/>
              <a:t>Tamas</a:t>
            </a:r>
            <a:endParaRPr lang="en-IN" dirty="0"/>
          </a:p>
        </p:txBody>
      </p:sp>
      <p:pic>
        <p:nvPicPr>
          <p:cNvPr id="18434" name="Picture 2" descr="C:\Users\User\Desktop\bhisham.jpg"/>
          <p:cNvPicPr>
            <a:picLocks noGrp="1" noChangeAspect="1" noChangeArrowheads="1"/>
          </p:cNvPicPr>
          <p:nvPr>
            <p:ph sz="half" idx="1"/>
          </p:nvPr>
        </p:nvPicPr>
        <p:blipFill>
          <a:blip r:embed="rId2"/>
          <a:srcRect/>
          <a:stretch>
            <a:fillRect/>
          </a:stretch>
        </p:blipFill>
        <p:spPr bwMode="auto">
          <a:xfrm>
            <a:off x="228600" y="1600200"/>
            <a:ext cx="3352800" cy="5029200"/>
          </a:xfrm>
          <a:prstGeom prst="rect">
            <a:avLst/>
          </a:prstGeom>
          <a:noFill/>
        </p:spPr>
      </p:pic>
      <p:pic>
        <p:nvPicPr>
          <p:cNvPr id="18436" name="Picture 4" descr="C:\Users\User\Desktop\tamas.jpg"/>
          <p:cNvPicPr>
            <a:picLocks noGrp="1" noChangeAspect="1" noChangeArrowheads="1"/>
          </p:cNvPicPr>
          <p:nvPr>
            <p:ph sz="half" idx="2"/>
          </p:nvPr>
        </p:nvPicPr>
        <p:blipFill>
          <a:blip r:embed="rId3"/>
          <a:srcRect/>
          <a:stretch>
            <a:fillRect/>
          </a:stretch>
        </p:blipFill>
        <p:spPr bwMode="auto">
          <a:xfrm>
            <a:off x="3733800" y="1524000"/>
            <a:ext cx="4876800" cy="5181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Ritu</a:t>
            </a:r>
            <a:r>
              <a:rPr lang="en-US" dirty="0" smtClean="0"/>
              <a:t> </a:t>
            </a:r>
            <a:r>
              <a:rPr lang="en-US" dirty="0" err="1" smtClean="0"/>
              <a:t>Menon</a:t>
            </a:r>
            <a:r>
              <a:rPr lang="en-US" dirty="0" smtClean="0"/>
              <a:t> &amp; </a:t>
            </a:r>
            <a:r>
              <a:rPr lang="en-US" dirty="0" err="1" smtClean="0"/>
              <a:t>Kamla</a:t>
            </a:r>
            <a:r>
              <a:rPr lang="en-US" dirty="0" smtClean="0"/>
              <a:t> </a:t>
            </a:r>
            <a:r>
              <a:rPr lang="en-US" dirty="0" err="1" smtClean="0"/>
              <a:t>Bhasin</a:t>
            </a:r>
            <a:endParaRPr lang="en-IN" dirty="0"/>
          </a:p>
        </p:txBody>
      </p:sp>
      <p:sp>
        <p:nvSpPr>
          <p:cNvPr id="3" name="Content Placeholder 2"/>
          <p:cNvSpPr>
            <a:spLocks noGrp="1"/>
          </p:cNvSpPr>
          <p:nvPr>
            <p:ph sz="half" idx="1"/>
          </p:nvPr>
        </p:nvSpPr>
        <p:spPr>
          <a:xfrm>
            <a:off x="0" y="1600200"/>
            <a:ext cx="4495800" cy="5257800"/>
          </a:xfrm>
        </p:spPr>
        <p:txBody>
          <a:bodyPr>
            <a:normAutofit fontScale="92500" lnSpcReduction="10000"/>
          </a:bodyPr>
          <a:lstStyle/>
          <a:p>
            <a:r>
              <a:rPr lang="en-IN" dirty="0" smtClean="0"/>
              <a:t>As an event of shattering consequence, the Partition of India remains significant today. While Partition sounds smooth on paper, the reality was horrific. More than eight million people migrated and one million died in the process. The forced migration, violence between Hindus and Muslims, and mass widowhood were unprecedented and well-documented. </a:t>
            </a:r>
            <a:endParaRPr lang="en-IN" dirty="0"/>
          </a:p>
        </p:txBody>
      </p:sp>
      <p:pic>
        <p:nvPicPr>
          <p:cNvPr id="19458" name="Picture 2" descr="C:\Users\User\Desktop\border.jpg"/>
          <p:cNvPicPr>
            <a:picLocks noGrp="1" noChangeAspect="1" noChangeArrowheads="1"/>
          </p:cNvPicPr>
          <p:nvPr>
            <p:ph sz="half" idx="2"/>
          </p:nvPr>
        </p:nvPicPr>
        <p:blipFill>
          <a:blip r:embed="rId2"/>
          <a:srcRect/>
          <a:stretch>
            <a:fillRect/>
          </a:stretch>
        </p:blipFill>
        <p:spPr bwMode="auto">
          <a:xfrm>
            <a:off x="4724400" y="1447800"/>
            <a:ext cx="4419600" cy="541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Alter</a:t>
            </a:r>
            <a:endParaRPr lang="en-IN" dirty="0"/>
          </a:p>
        </p:txBody>
      </p:sp>
      <p:sp>
        <p:nvSpPr>
          <p:cNvPr id="4" name="Content Placeholder 3"/>
          <p:cNvSpPr>
            <a:spLocks noGrp="1"/>
          </p:cNvSpPr>
          <p:nvPr>
            <p:ph sz="half" idx="2"/>
          </p:nvPr>
        </p:nvSpPr>
        <p:spPr/>
        <p:txBody>
          <a:bodyPr>
            <a:normAutofit fontScale="85000" lnSpcReduction="20000"/>
          </a:bodyPr>
          <a:lstStyle/>
          <a:p>
            <a:r>
              <a:rPr lang="en-IN" dirty="0" smtClean="0"/>
              <a:t> it is a personal travelogue of Stephen Alter, who took a journey to Pakistan by road in 1997, the 50th year of India’s partition as well as India’s independence from the British. </a:t>
            </a:r>
          </a:p>
          <a:p>
            <a:r>
              <a:rPr lang="en-IN" dirty="0" smtClean="0"/>
              <a:t> Pakistan and India are twins lying next to each other – they can not stay together but they can not move away as well. It is ironic that we were one country in the recent past.</a:t>
            </a:r>
            <a:endParaRPr lang="en-IN" dirty="0"/>
          </a:p>
        </p:txBody>
      </p:sp>
      <p:pic>
        <p:nvPicPr>
          <p:cNvPr id="20482" name="Picture 2" descr="C:\Users\User\Desktop\lahore.jpg"/>
          <p:cNvPicPr>
            <a:picLocks noGrp="1" noChangeAspect="1" noChangeArrowheads="1"/>
          </p:cNvPicPr>
          <p:nvPr>
            <p:ph sz="half" idx="1"/>
          </p:nvPr>
        </p:nvPicPr>
        <p:blipFill>
          <a:blip r:embed="rId2"/>
          <a:srcRect/>
          <a:stretch>
            <a:fillRect/>
          </a:stretch>
        </p:blipFill>
        <p:spPr bwMode="auto">
          <a:xfrm>
            <a:off x="0" y="1219200"/>
            <a:ext cx="4724400" cy="5638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Urvashi</a:t>
            </a:r>
            <a:r>
              <a:rPr lang="en-US" dirty="0" smtClean="0"/>
              <a:t> </a:t>
            </a:r>
            <a:r>
              <a:rPr lang="en-US" dirty="0" err="1" smtClean="0"/>
              <a:t>Butalia</a:t>
            </a:r>
            <a:endParaRPr lang="en-IN" dirty="0"/>
          </a:p>
        </p:txBody>
      </p:sp>
      <p:pic>
        <p:nvPicPr>
          <p:cNvPr id="21506" name="Picture 2" descr="C:\Users\User\Desktop\shadow.jpg"/>
          <p:cNvPicPr>
            <a:picLocks noGrp="1" noChangeAspect="1" noChangeArrowheads="1"/>
          </p:cNvPicPr>
          <p:nvPr>
            <p:ph sz="half" idx="2"/>
          </p:nvPr>
        </p:nvPicPr>
        <p:blipFill>
          <a:blip r:embed="rId2"/>
          <a:srcRect/>
          <a:stretch>
            <a:fillRect/>
          </a:stretch>
        </p:blipFill>
        <p:spPr bwMode="auto">
          <a:xfrm>
            <a:off x="3581400" y="1600200"/>
            <a:ext cx="5029200" cy="5105400"/>
          </a:xfrm>
          <a:prstGeom prst="rect">
            <a:avLst/>
          </a:prstGeom>
          <a:noFill/>
        </p:spPr>
      </p:pic>
      <p:pic>
        <p:nvPicPr>
          <p:cNvPr id="6" name="Picture 2" descr="C:\Users\User\Desktop\urvashy.jpg"/>
          <p:cNvPicPr>
            <a:picLocks noGrp="1" noChangeAspect="1" noChangeArrowheads="1"/>
          </p:cNvPicPr>
          <p:nvPr>
            <p:ph sz="half" idx="1"/>
          </p:nvPr>
        </p:nvPicPr>
        <p:blipFill>
          <a:blip r:embed="rId3"/>
          <a:srcRect/>
          <a:stretch>
            <a:fillRect/>
          </a:stretch>
        </p:blipFill>
        <p:spPr bwMode="auto">
          <a:xfrm>
            <a:off x="457200" y="1752600"/>
            <a:ext cx="2895600" cy="4648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Aanchal</a:t>
            </a:r>
            <a:r>
              <a:rPr lang="en-US" dirty="0" smtClean="0"/>
              <a:t> </a:t>
            </a:r>
            <a:r>
              <a:rPr lang="en-US" dirty="0" err="1" smtClean="0"/>
              <a:t>Malhotra</a:t>
            </a:r>
            <a:endParaRPr lang="en-IN" dirty="0"/>
          </a:p>
        </p:txBody>
      </p:sp>
      <p:sp>
        <p:nvSpPr>
          <p:cNvPr id="4" name="Content Placeholder 3"/>
          <p:cNvSpPr>
            <a:spLocks noGrp="1"/>
          </p:cNvSpPr>
          <p:nvPr>
            <p:ph sz="half" idx="2"/>
          </p:nvPr>
        </p:nvSpPr>
        <p:spPr/>
        <p:txBody>
          <a:bodyPr>
            <a:normAutofit fontScale="92500" lnSpcReduction="20000"/>
          </a:bodyPr>
          <a:lstStyle/>
          <a:p>
            <a:r>
              <a:rPr lang="en-IN" i="1" dirty="0" smtClean="0"/>
              <a:t>Remnants of a Separation </a:t>
            </a:r>
            <a:r>
              <a:rPr lang="en-IN" dirty="0" smtClean="0"/>
              <a:t>is a unique attempt to revisit the Partition through objects that refugees carried with them across the border.. They now speak of their owner's pasts as they emerge as testaments to the struggle, sacrifice, pain and belonging at an unparalleled moment in history</a:t>
            </a:r>
            <a:endParaRPr lang="en-IN" dirty="0"/>
          </a:p>
        </p:txBody>
      </p:sp>
      <p:pic>
        <p:nvPicPr>
          <p:cNvPr id="22530" name="Picture 2" descr="C:\Users\User\Desktop\remnant.jpg"/>
          <p:cNvPicPr>
            <a:picLocks noGrp="1" noChangeAspect="1" noChangeArrowheads="1"/>
          </p:cNvPicPr>
          <p:nvPr>
            <p:ph sz="half" idx="1"/>
          </p:nvPr>
        </p:nvPicPr>
        <p:blipFill>
          <a:blip r:embed="rId2"/>
          <a:srcRect/>
          <a:stretch>
            <a:fillRect/>
          </a:stretch>
        </p:blipFill>
        <p:spPr bwMode="auto">
          <a:xfrm>
            <a:off x="457200" y="1600200"/>
            <a:ext cx="4038600" cy="50291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Agha</a:t>
            </a:r>
            <a:r>
              <a:rPr lang="en-US" dirty="0" smtClean="0"/>
              <a:t> </a:t>
            </a:r>
            <a:r>
              <a:rPr lang="en-US" dirty="0" err="1" smtClean="0"/>
              <a:t>Shahid</a:t>
            </a:r>
            <a:r>
              <a:rPr lang="en-US" dirty="0" smtClean="0"/>
              <a:t> Ali</a:t>
            </a:r>
            <a:endParaRPr lang="en-IN" dirty="0"/>
          </a:p>
        </p:txBody>
      </p:sp>
      <p:sp>
        <p:nvSpPr>
          <p:cNvPr id="4" name="Content Placeholder 3"/>
          <p:cNvSpPr>
            <a:spLocks noGrp="1"/>
          </p:cNvSpPr>
          <p:nvPr>
            <p:ph sz="half" idx="2"/>
          </p:nvPr>
        </p:nvSpPr>
        <p:spPr/>
        <p:txBody>
          <a:bodyPr/>
          <a:lstStyle/>
          <a:p>
            <a:r>
              <a:rPr lang="en-IN" dirty="0" smtClean="0"/>
              <a:t>“ your history gets in the way of my memory...your memory gets in the way of my memory...my memory keeps getting in the way of your history”</a:t>
            </a:r>
          </a:p>
          <a:p>
            <a:endParaRPr lang="en-IN" dirty="0"/>
          </a:p>
        </p:txBody>
      </p:sp>
      <p:pic>
        <p:nvPicPr>
          <p:cNvPr id="1026" name="Picture 2" descr="C:\Users\User\Desktop\ali.jpg"/>
          <p:cNvPicPr>
            <a:picLocks noGrp="1" noChangeAspect="1" noChangeArrowheads="1"/>
          </p:cNvPicPr>
          <p:nvPr>
            <p:ph sz="half" idx="1"/>
          </p:nvPr>
        </p:nvPicPr>
        <p:blipFill>
          <a:blip r:embed="rId2"/>
          <a:srcRect/>
          <a:stretch>
            <a:fillRect/>
          </a:stretch>
        </p:blipFill>
        <p:spPr bwMode="auto">
          <a:xfrm>
            <a:off x="228600" y="1600200"/>
            <a:ext cx="3481387" cy="5105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Partition of India</a:t>
            </a:r>
            <a:endParaRPr lang="en-IN" dirty="0"/>
          </a:p>
        </p:txBody>
      </p:sp>
      <p:sp>
        <p:nvSpPr>
          <p:cNvPr id="4" name="Content Placeholder 3"/>
          <p:cNvSpPr>
            <a:spLocks noGrp="1"/>
          </p:cNvSpPr>
          <p:nvPr>
            <p:ph sz="half" idx="2"/>
          </p:nvPr>
        </p:nvSpPr>
        <p:spPr/>
        <p:txBody>
          <a:bodyPr/>
          <a:lstStyle/>
          <a:p>
            <a:endParaRPr lang="en-IN" dirty="0"/>
          </a:p>
        </p:txBody>
      </p:sp>
      <p:pic>
        <p:nvPicPr>
          <p:cNvPr id="2050" name="Picture 2" descr="C:\Users\User\Desktop\p2.jpg"/>
          <p:cNvPicPr>
            <a:picLocks noGrp="1" noChangeAspect="1" noChangeArrowheads="1"/>
          </p:cNvPicPr>
          <p:nvPr>
            <p:ph sz="half" idx="1"/>
          </p:nvPr>
        </p:nvPicPr>
        <p:blipFill>
          <a:blip r:embed="rId2"/>
          <a:srcRect/>
          <a:stretch>
            <a:fillRect/>
          </a:stretch>
        </p:blipFill>
        <p:spPr bwMode="auto">
          <a:xfrm>
            <a:off x="0" y="1447800"/>
            <a:ext cx="8763000" cy="54101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IN" sz="3600" dirty="0" err="1" smtClean="0"/>
              <a:t>Ajaz</a:t>
            </a:r>
            <a:r>
              <a:rPr lang="en-IN" sz="3600" dirty="0" smtClean="0"/>
              <a:t> </a:t>
            </a:r>
            <a:r>
              <a:rPr lang="en-IN" sz="3600" dirty="0" err="1" smtClean="0"/>
              <a:t>Asraf</a:t>
            </a:r>
            <a:r>
              <a:rPr lang="en-IN" sz="3600" dirty="0" smtClean="0"/>
              <a:t> a journalist whose 2014 novel </a:t>
            </a:r>
            <a:r>
              <a:rPr lang="en-IN" sz="3600" i="1" dirty="0" smtClean="0"/>
              <a:t>The Hour Before Dawn  </a:t>
            </a:r>
            <a:r>
              <a:rPr lang="en-IN" sz="3600" dirty="0" smtClean="0"/>
              <a:t>revolves around the demolition of </a:t>
            </a:r>
            <a:r>
              <a:rPr lang="en-IN" sz="3600" dirty="0" err="1" smtClean="0"/>
              <a:t>Babri</a:t>
            </a:r>
            <a:r>
              <a:rPr lang="en-IN" sz="3600" dirty="0" smtClean="0"/>
              <a:t> </a:t>
            </a:r>
            <a:r>
              <a:rPr lang="en-IN" sz="3600" dirty="0" err="1" smtClean="0"/>
              <a:t>Masjid</a:t>
            </a:r>
            <a:r>
              <a:rPr lang="en-IN" sz="3600" dirty="0" smtClean="0"/>
              <a:t> “ As a journalist you can’t tell the truth , but as a novelist you can</a:t>
            </a:r>
            <a:r>
              <a:rPr lang="en-IN" dirty="0" smtClean="0"/>
              <a:t>.</a:t>
            </a:r>
            <a:endParaRPr lang="en-IN" dirty="0"/>
          </a:p>
        </p:txBody>
      </p:sp>
      <p:pic>
        <p:nvPicPr>
          <p:cNvPr id="2050" name="Picture 2" descr="C:\Users\User\Desktop\dan.jpg"/>
          <p:cNvPicPr>
            <a:picLocks noGrp="1" noChangeAspect="1" noChangeArrowheads="1"/>
          </p:cNvPicPr>
          <p:nvPr>
            <p:ph sz="half" idx="2"/>
          </p:nvPr>
        </p:nvPicPr>
        <p:blipFill>
          <a:blip r:embed="rId2"/>
          <a:srcRect/>
          <a:stretch>
            <a:fillRect/>
          </a:stretch>
        </p:blipFill>
        <p:spPr bwMode="auto">
          <a:xfrm>
            <a:off x="5253136" y="2438400"/>
            <a:ext cx="2828727" cy="3687763"/>
          </a:xfrm>
          <a:prstGeom prst="rect">
            <a:avLst/>
          </a:prstGeom>
          <a:noFill/>
        </p:spPr>
      </p:pic>
      <p:pic>
        <p:nvPicPr>
          <p:cNvPr id="2051" name="Picture 3" descr="C:\Users\User\Desktop\ajaz.jpg"/>
          <p:cNvPicPr>
            <a:picLocks noGrp="1" noChangeAspect="1" noChangeArrowheads="1"/>
          </p:cNvPicPr>
          <p:nvPr>
            <p:ph sz="half" idx="1"/>
          </p:nvPr>
        </p:nvPicPr>
        <p:blipFill>
          <a:blip r:embed="rId3"/>
          <a:srcRect/>
          <a:stretch>
            <a:fillRect/>
          </a:stretch>
        </p:blipFill>
        <p:spPr bwMode="auto">
          <a:xfrm>
            <a:off x="533400" y="2895600"/>
            <a:ext cx="3505200" cy="3200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Bapsi</a:t>
            </a:r>
            <a:r>
              <a:rPr lang="en-US" dirty="0" smtClean="0"/>
              <a:t> </a:t>
            </a:r>
            <a:r>
              <a:rPr lang="en-US" dirty="0" err="1" smtClean="0"/>
              <a:t>Sidhwa</a:t>
            </a:r>
            <a:endParaRPr lang="en-IN" dirty="0"/>
          </a:p>
        </p:txBody>
      </p:sp>
      <p:sp>
        <p:nvSpPr>
          <p:cNvPr id="4" name="Content Placeholder 3"/>
          <p:cNvSpPr>
            <a:spLocks noGrp="1"/>
          </p:cNvSpPr>
          <p:nvPr>
            <p:ph sz="half" idx="2"/>
          </p:nvPr>
        </p:nvSpPr>
        <p:spPr>
          <a:xfrm>
            <a:off x="4038600" y="1600200"/>
            <a:ext cx="4648200" cy="5257800"/>
          </a:xfrm>
        </p:spPr>
        <p:txBody>
          <a:bodyPr>
            <a:normAutofit/>
          </a:bodyPr>
          <a:lstStyle/>
          <a:p>
            <a:endParaRPr lang="en-IN" dirty="0" smtClean="0"/>
          </a:p>
          <a:p>
            <a:r>
              <a:rPr lang="en-IN" dirty="0" smtClean="0"/>
              <a:t>, “Novels are, I think more truthful than historical accounts. Historians only quote the politicians and catalogue prejudices of the period. It is the novelists who try to convey the emotional truths of individual people”</a:t>
            </a:r>
            <a:endParaRPr lang="en-IN" dirty="0"/>
          </a:p>
        </p:txBody>
      </p:sp>
      <p:pic>
        <p:nvPicPr>
          <p:cNvPr id="3074" name="Picture 2" descr="C:\Users\User\Desktop\bapsi.jpg"/>
          <p:cNvPicPr>
            <a:picLocks noGrp="1" noChangeAspect="1" noChangeArrowheads="1"/>
          </p:cNvPicPr>
          <p:nvPr>
            <p:ph sz="half" idx="1"/>
          </p:nvPr>
        </p:nvPicPr>
        <p:blipFill>
          <a:blip r:embed="rId2"/>
          <a:srcRect/>
          <a:stretch>
            <a:fillRect/>
          </a:stretch>
        </p:blipFill>
        <p:spPr bwMode="auto">
          <a:xfrm>
            <a:off x="0" y="1752600"/>
            <a:ext cx="3857625" cy="4876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078162"/>
          </a:xfrm>
        </p:spPr>
        <p:txBody>
          <a:bodyPr>
            <a:normAutofit fontScale="90000"/>
          </a:bodyPr>
          <a:lstStyle/>
          <a:p>
            <a:r>
              <a:rPr lang="en-US" sz="3600" dirty="0" err="1" smtClean="0"/>
              <a:t>Mushirul</a:t>
            </a:r>
            <a:r>
              <a:rPr lang="en-US" sz="3600" dirty="0" smtClean="0"/>
              <a:t> </a:t>
            </a:r>
            <a:r>
              <a:rPr lang="en-US" sz="3600" dirty="0" err="1" smtClean="0"/>
              <a:t>Hasan</a:t>
            </a:r>
            <a:r>
              <a:rPr lang="en-US" sz="3600" dirty="0" smtClean="0"/>
              <a:t>, a historian </a:t>
            </a:r>
            <a:r>
              <a:rPr lang="en-IN" sz="3600" dirty="0" smtClean="0"/>
              <a:t>affirms that partition literature has captured the tragedy of the event better than any historian’s account. He writes in his </a:t>
            </a:r>
            <a:r>
              <a:rPr lang="en-IN" sz="3600" i="1" dirty="0" smtClean="0"/>
              <a:t>Inventing Boundaries; Gender, Politics and the Partition of India</a:t>
            </a:r>
            <a:r>
              <a:rPr lang="en-IN" sz="3600" dirty="0" smtClean="0"/>
              <a:t> </a:t>
            </a:r>
            <a:r>
              <a:rPr lang="en-IN" dirty="0" smtClean="0"/>
              <a:t>“ . </a:t>
            </a:r>
            <a:br>
              <a:rPr lang="en-IN" dirty="0" smtClean="0"/>
            </a:br>
            <a:endParaRPr lang="en-IN" dirty="0"/>
          </a:p>
        </p:txBody>
      </p:sp>
      <p:pic>
        <p:nvPicPr>
          <p:cNvPr id="4098" name="Picture 2" descr="C:\Users\User\Desktop\mushirul.jpg"/>
          <p:cNvPicPr>
            <a:picLocks noGrp="1" noChangeAspect="1" noChangeArrowheads="1"/>
          </p:cNvPicPr>
          <p:nvPr>
            <p:ph sz="half" idx="1"/>
          </p:nvPr>
        </p:nvPicPr>
        <p:blipFill>
          <a:blip r:embed="rId2"/>
          <a:srcRect/>
          <a:stretch>
            <a:fillRect/>
          </a:stretch>
        </p:blipFill>
        <p:spPr bwMode="auto">
          <a:xfrm>
            <a:off x="228600" y="3352800"/>
            <a:ext cx="4114800" cy="3276600"/>
          </a:xfrm>
          <a:prstGeom prst="rect">
            <a:avLst/>
          </a:prstGeom>
          <a:noFill/>
        </p:spPr>
      </p:pic>
      <p:pic>
        <p:nvPicPr>
          <p:cNvPr id="4099" name="Picture 3" descr="C:\Users\User\Desktop\inventing.jpg"/>
          <p:cNvPicPr>
            <a:picLocks noGrp="1" noChangeAspect="1" noChangeArrowheads="1"/>
          </p:cNvPicPr>
          <p:nvPr>
            <p:ph sz="half" idx="2"/>
          </p:nvPr>
        </p:nvPicPr>
        <p:blipFill>
          <a:blip r:embed="rId3"/>
          <a:srcRect/>
          <a:stretch>
            <a:fillRect/>
          </a:stretch>
        </p:blipFill>
        <p:spPr bwMode="auto">
          <a:xfrm>
            <a:off x="4800600" y="3276600"/>
            <a:ext cx="4191000" cy="3581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Bhisham</a:t>
            </a:r>
            <a:r>
              <a:rPr lang="en-US" dirty="0" smtClean="0"/>
              <a:t> </a:t>
            </a:r>
            <a:r>
              <a:rPr lang="en-US" dirty="0" err="1" smtClean="0"/>
              <a:t>Sahni’s</a:t>
            </a:r>
            <a:r>
              <a:rPr lang="en-US" dirty="0" smtClean="0"/>
              <a:t>  (1915-2003)</a:t>
            </a:r>
            <a:br>
              <a:rPr lang="en-US" dirty="0" smtClean="0"/>
            </a:br>
            <a:r>
              <a:rPr lang="en-US" i="1" dirty="0" err="1" smtClean="0"/>
              <a:t>Tamas</a:t>
            </a:r>
            <a:endParaRPr lang="en-IN" dirty="0"/>
          </a:p>
        </p:txBody>
      </p:sp>
      <p:pic>
        <p:nvPicPr>
          <p:cNvPr id="18434" name="Picture 2" descr="C:\Users\User\Desktop\bhisham.jpg"/>
          <p:cNvPicPr>
            <a:picLocks noGrp="1" noChangeAspect="1" noChangeArrowheads="1"/>
          </p:cNvPicPr>
          <p:nvPr>
            <p:ph sz="half" idx="1"/>
          </p:nvPr>
        </p:nvPicPr>
        <p:blipFill>
          <a:blip r:embed="rId2"/>
          <a:srcRect/>
          <a:stretch>
            <a:fillRect/>
          </a:stretch>
        </p:blipFill>
        <p:spPr bwMode="auto">
          <a:xfrm>
            <a:off x="228600" y="1600200"/>
            <a:ext cx="3352800" cy="5029200"/>
          </a:xfrm>
          <a:prstGeom prst="rect">
            <a:avLst/>
          </a:prstGeom>
          <a:noFill/>
        </p:spPr>
      </p:pic>
      <p:pic>
        <p:nvPicPr>
          <p:cNvPr id="18436" name="Picture 4" descr="C:\Users\User\Desktop\tamas.jpg"/>
          <p:cNvPicPr>
            <a:picLocks noGrp="1" noChangeAspect="1" noChangeArrowheads="1"/>
          </p:cNvPicPr>
          <p:nvPr>
            <p:ph sz="half" idx="2"/>
          </p:nvPr>
        </p:nvPicPr>
        <p:blipFill>
          <a:blip r:embed="rId3"/>
          <a:srcRect/>
          <a:stretch>
            <a:fillRect/>
          </a:stretch>
        </p:blipFill>
        <p:spPr bwMode="auto">
          <a:xfrm>
            <a:off x="3733800" y="1524000"/>
            <a:ext cx="4876800" cy="5181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 Narratives</a:t>
            </a:r>
            <a:endParaRPr lang="en-IN" dirty="0"/>
          </a:p>
        </p:txBody>
      </p:sp>
      <p:sp>
        <p:nvSpPr>
          <p:cNvPr id="3" name="Content Placeholder 2"/>
          <p:cNvSpPr>
            <a:spLocks noGrp="1"/>
          </p:cNvSpPr>
          <p:nvPr>
            <p:ph idx="1"/>
          </p:nvPr>
        </p:nvSpPr>
        <p:spPr/>
        <p:txBody>
          <a:bodyPr/>
          <a:lstStyle/>
          <a:p>
            <a:r>
              <a:rPr lang="en-US" dirty="0" smtClean="0"/>
              <a:t>Recreating  Partition horror through Novels</a:t>
            </a:r>
          </a:p>
          <a:p>
            <a:r>
              <a:rPr lang="en-US" dirty="0" smtClean="0"/>
              <a:t>Responding to partition: Some women writers</a:t>
            </a:r>
          </a:p>
          <a:p>
            <a:r>
              <a:rPr lang="en-US" dirty="0" smtClean="0"/>
              <a:t>Short Stories</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Khushwant</a:t>
            </a:r>
            <a:r>
              <a:rPr lang="en-US" dirty="0" smtClean="0"/>
              <a:t> Singh</a:t>
            </a:r>
            <a:endParaRPr lang="en-IN" dirty="0"/>
          </a:p>
        </p:txBody>
      </p:sp>
      <p:pic>
        <p:nvPicPr>
          <p:cNvPr id="5122" name="Picture 2" descr="C:\Users\User\Desktop\khushwant-singh.jpg"/>
          <p:cNvPicPr>
            <a:picLocks noGrp="1" noChangeAspect="1" noChangeArrowheads="1"/>
          </p:cNvPicPr>
          <p:nvPr>
            <p:ph sz="half" idx="1"/>
          </p:nvPr>
        </p:nvPicPr>
        <p:blipFill>
          <a:blip r:embed="rId2"/>
          <a:srcRect/>
          <a:stretch>
            <a:fillRect/>
          </a:stretch>
        </p:blipFill>
        <p:spPr bwMode="auto">
          <a:xfrm>
            <a:off x="457200" y="1905000"/>
            <a:ext cx="4038600" cy="4267200"/>
          </a:xfrm>
          <a:prstGeom prst="rect">
            <a:avLst/>
          </a:prstGeom>
          <a:noFill/>
        </p:spPr>
      </p:pic>
      <p:pic>
        <p:nvPicPr>
          <p:cNvPr id="5123" name="Picture 3" descr="C:\Users\User\Desktop\train.jpg"/>
          <p:cNvPicPr>
            <a:picLocks noGrp="1" noChangeAspect="1" noChangeArrowheads="1"/>
          </p:cNvPicPr>
          <p:nvPr>
            <p:ph sz="half" idx="2"/>
          </p:nvPr>
        </p:nvPicPr>
        <p:blipFill>
          <a:blip r:embed="rId3"/>
          <a:srcRect/>
          <a:stretch>
            <a:fillRect/>
          </a:stretch>
        </p:blipFill>
        <p:spPr bwMode="auto">
          <a:xfrm>
            <a:off x="4648200" y="1752600"/>
            <a:ext cx="4267200" cy="4724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Raj Gill’s </a:t>
            </a:r>
            <a:r>
              <a:rPr lang="en-US" i="1" dirty="0" smtClean="0"/>
              <a:t> The Rape</a:t>
            </a:r>
            <a:endParaRPr lang="en-IN" dirty="0"/>
          </a:p>
        </p:txBody>
      </p:sp>
      <p:sp>
        <p:nvSpPr>
          <p:cNvPr id="4" name="Content Placeholder 3"/>
          <p:cNvSpPr>
            <a:spLocks noGrp="1"/>
          </p:cNvSpPr>
          <p:nvPr>
            <p:ph sz="half" idx="2"/>
          </p:nvPr>
        </p:nvSpPr>
        <p:spPr>
          <a:xfrm>
            <a:off x="4114800" y="1676400"/>
            <a:ext cx="4038600" cy="4800600"/>
          </a:xfrm>
        </p:spPr>
        <p:txBody>
          <a:bodyPr>
            <a:normAutofit/>
          </a:bodyPr>
          <a:lstStyle/>
          <a:p>
            <a:r>
              <a:rPr lang="en-US" sz="5400" dirty="0" smtClean="0"/>
              <a:t>Communal Holocaust</a:t>
            </a:r>
            <a:endParaRPr lang="en-IN" sz="5400" dirty="0"/>
          </a:p>
        </p:txBody>
      </p:sp>
      <p:pic>
        <p:nvPicPr>
          <p:cNvPr id="6146" name="Picture 2" descr="C:\Users\User\Desktop\rape.png"/>
          <p:cNvPicPr>
            <a:picLocks noGrp="1" noChangeAspect="1" noChangeArrowheads="1"/>
          </p:cNvPicPr>
          <p:nvPr>
            <p:ph sz="half" idx="1"/>
          </p:nvPr>
        </p:nvPicPr>
        <p:blipFill>
          <a:blip r:embed="rId2"/>
          <a:srcRect/>
          <a:stretch>
            <a:fillRect/>
          </a:stretch>
        </p:blipFill>
        <p:spPr bwMode="auto">
          <a:xfrm>
            <a:off x="381000" y="1447800"/>
            <a:ext cx="3352799" cy="4876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Chaman</a:t>
            </a:r>
            <a:r>
              <a:rPr lang="en-US" dirty="0" smtClean="0"/>
              <a:t> </a:t>
            </a:r>
            <a:r>
              <a:rPr lang="en-US" dirty="0" err="1" smtClean="0"/>
              <a:t>Nahal</a:t>
            </a:r>
            <a:endParaRPr lang="en-IN" dirty="0"/>
          </a:p>
        </p:txBody>
      </p:sp>
      <p:pic>
        <p:nvPicPr>
          <p:cNvPr id="7170" name="Picture 2" descr="C:\Users\User\Desktop\chaman.jpg"/>
          <p:cNvPicPr>
            <a:picLocks noGrp="1" noChangeAspect="1" noChangeArrowheads="1"/>
          </p:cNvPicPr>
          <p:nvPr>
            <p:ph sz="half" idx="1"/>
          </p:nvPr>
        </p:nvPicPr>
        <p:blipFill>
          <a:blip r:embed="rId2"/>
          <a:srcRect/>
          <a:stretch>
            <a:fillRect/>
          </a:stretch>
        </p:blipFill>
        <p:spPr bwMode="auto">
          <a:xfrm>
            <a:off x="228600" y="1295400"/>
            <a:ext cx="3081337" cy="5334000"/>
          </a:xfrm>
          <a:prstGeom prst="rect">
            <a:avLst/>
          </a:prstGeom>
          <a:noFill/>
        </p:spPr>
      </p:pic>
      <p:pic>
        <p:nvPicPr>
          <p:cNvPr id="7171" name="Picture 3" descr="C:\Users\User\Desktop\azadi.jpg"/>
          <p:cNvPicPr>
            <a:picLocks noGrp="1" noChangeAspect="1" noChangeArrowheads="1"/>
          </p:cNvPicPr>
          <p:nvPr>
            <p:ph sz="half" idx="2"/>
          </p:nvPr>
        </p:nvPicPr>
        <p:blipFill>
          <a:blip r:embed="rId3"/>
          <a:srcRect/>
          <a:stretch>
            <a:fillRect/>
          </a:stretch>
        </p:blipFill>
        <p:spPr bwMode="auto">
          <a:xfrm>
            <a:off x="3886200" y="1371600"/>
            <a:ext cx="4953000" cy="502919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Bhisham</a:t>
            </a:r>
            <a:r>
              <a:rPr lang="en-US" dirty="0" smtClean="0"/>
              <a:t> </a:t>
            </a:r>
            <a:r>
              <a:rPr lang="en-US" dirty="0" err="1" smtClean="0"/>
              <a:t>Sahni’s</a:t>
            </a:r>
            <a:r>
              <a:rPr lang="en-US" dirty="0" smtClean="0"/>
              <a:t>  (1915-2003)</a:t>
            </a:r>
            <a:br>
              <a:rPr lang="en-US" dirty="0" smtClean="0"/>
            </a:br>
            <a:r>
              <a:rPr lang="en-US" i="1" dirty="0" err="1" smtClean="0"/>
              <a:t>Tamas</a:t>
            </a:r>
            <a:endParaRPr lang="en-IN" dirty="0"/>
          </a:p>
        </p:txBody>
      </p:sp>
      <p:pic>
        <p:nvPicPr>
          <p:cNvPr id="18434" name="Picture 2" descr="C:\Users\User\Desktop\bhisham.jpg"/>
          <p:cNvPicPr>
            <a:picLocks noGrp="1" noChangeAspect="1" noChangeArrowheads="1"/>
          </p:cNvPicPr>
          <p:nvPr>
            <p:ph sz="half" idx="1"/>
          </p:nvPr>
        </p:nvPicPr>
        <p:blipFill>
          <a:blip r:embed="rId2"/>
          <a:srcRect/>
          <a:stretch>
            <a:fillRect/>
          </a:stretch>
        </p:blipFill>
        <p:spPr bwMode="auto">
          <a:xfrm>
            <a:off x="228600" y="1600200"/>
            <a:ext cx="3352800" cy="5029200"/>
          </a:xfrm>
          <a:prstGeom prst="rect">
            <a:avLst/>
          </a:prstGeom>
          <a:noFill/>
        </p:spPr>
      </p:pic>
      <p:pic>
        <p:nvPicPr>
          <p:cNvPr id="18436" name="Picture 4" descr="C:\Users\User\Desktop\tamas.jpg"/>
          <p:cNvPicPr>
            <a:picLocks noGrp="1" noChangeAspect="1" noChangeArrowheads="1"/>
          </p:cNvPicPr>
          <p:nvPr>
            <p:ph sz="half" idx="2"/>
          </p:nvPr>
        </p:nvPicPr>
        <p:blipFill>
          <a:blip r:embed="rId3"/>
          <a:srcRect/>
          <a:stretch>
            <a:fillRect/>
          </a:stretch>
        </p:blipFill>
        <p:spPr bwMode="auto">
          <a:xfrm>
            <a:off x="3733800" y="1524000"/>
            <a:ext cx="4876800" cy="5181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248400" cy="6324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FICTION</a:t>
            </a:r>
            <a:br>
              <a:rPr lang="en-US" dirty="0" smtClean="0"/>
            </a:br>
            <a:r>
              <a:rPr lang="en-US" dirty="0" err="1" smtClean="0"/>
              <a:t>Attia</a:t>
            </a:r>
            <a:r>
              <a:rPr lang="en-US" dirty="0" smtClean="0"/>
              <a:t> </a:t>
            </a:r>
            <a:r>
              <a:rPr lang="en-US" dirty="0" err="1" smtClean="0"/>
              <a:t>Hasain</a:t>
            </a:r>
            <a:r>
              <a:rPr lang="en-US" dirty="0" smtClean="0"/>
              <a:t> (1913-1998)</a:t>
            </a:r>
            <a:br>
              <a:rPr lang="en-US" dirty="0" smtClean="0"/>
            </a:br>
            <a:r>
              <a:rPr lang="en-US" i="1" dirty="0" smtClean="0"/>
              <a:t>Sunlight on a</a:t>
            </a:r>
            <a:r>
              <a:rPr lang="en-US" dirty="0" smtClean="0"/>
              <a:t> </a:t>
            </a:r>
            <a:r>
              <a:rPr lang="en-US" i="1" dirty="0" smtClean="0"/>
              <a:t>Broken Column</a:t>
            </a:r>
            <a:r>
              <a:rPr lang="en-US" dirty="0" smtClean="0"/>
              <a:t/>
            </a:r>
            <a:br>
              <a:rPr lang="en-US" dirty="0" smtClean="0"/>
            </a:br>
            <a:r>
              <a:rPr lang="en-IN" dirty="0" smtClean="0"/>
              <a:t> </a:t>
            </a:r>
            <a:r>
              <a:rPr lang="en-IN" sz="3100" dirty="0" err="1" smtClean="0"/>
              <a:t>Attia</a:t>
            </a:r>
            <a:r>
              <a:rPr lang="en-IN" sz="3100" dirty="0" smtClean="0"/>
              <a:t> </a:t>
            </a:r>
            <a:r>
              <a:rPr lang="en-IN" sz="3100" dirty="0" err="1" smtClean="0"/>
              <a:t>Hosain</a:t>
            </a:r>
            <a:r>
              <a:rPr lang="en-IN" sz="3100" dirty="0" smtClean="0"/>
              <a:t> was born into a feudal family in </a:t>
            </a:r>
            <a:r>
              <a:rPr lang="en-IN" sz="3100" dirty="0" err="1" smtClean="0"/>
              <a:t>Lucknow</a:t>
            </a:r>
            <a:r>
              <a:rPr lang="en-IN" sz="3100" dirty="0" smtClean="0"/>
              <a:t>, north India in 1913 and grew up knowing many of the major political and literary figures of the time</a:t>
            </a:r>
            <a:r>
              <a:rPr lang="en-IN"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IN" dirty="0"/>
          </a:p>
        </p:txBody>
      </p:sp>
      <p:pic>
        <p:nvPicPr>
          <p:cNvPr id="16386" name="Picture 2" descr="C:\Users\User\Desktop\attiahosain.jpg"/>
          <p:cNvPicPr>
            <a:picLocks noChangeAspect="1" noChangeArrowheads="1"/>
          </p:cNvPicPr>
          <p:nvPr/>
        </p:nvPicPr>
        <p:blipFill>
          <a:blip r:embed="rId2"/>
          <a:srcRect/>
          <a:stretch>
            <a:fillRect/>
          </a:stretch>
        </p:blipFill>
        <p:spPr bwMode="auto">
          <a:xfrm>
            <a:off x="304800" y="0"/>
            <a:ext cx="2057400" cy="2667000"/>
          </a:xfrm>
          <a:prstGeom prst="rect">
            <a:avLst/>
          </a:prstGeom>
          <a:noFill/>
        </p:spPr>
      </p:pic>
      <p:pic>
        <p:nvPicPr>
          <p:cNvPr id="16387" name="Picture 3" descr="C:\Users\User\Desktop\sunlight.jpg"/>
          <p:cNvPicPr>
            <a:picLocks noChangeAspect="1" noChangeArrowheads="1"/>
          </p:cNvPicPr>
          <p:nvPr/>
        </p:nvPicPr>
        <p:blipFill>
          <a:blip r:embed="rId3"/>
          <a:srcRect/>
          <a:stretch>
            <a:fillRect/>
          </a:stretch>
        </p:blipFill>
        <p:spPr bwMode="auto">
          <a:xfrm>
            <a:off x="0" y="3200400"/>
            <a:ext cx="2590800" cy="3657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Partition Literature</a:t>
            </a:r>
            <a:endParaRPr lang="en-IN" dirty="0"/>
          </a:p>
        </p:txBody>
      </p:sp>
      <p:sp>
        <p:nvSpPr>
          <p:cNvPr id="3" name="Content Placeholder 2"/>
          <p:cNvSpPr>
            <a:spLocks noGrp="1"/>
          </p:cNvSpPr>
          <p:nvPr>
            <p:ph idx="1"/>
          </p:nvPr>
        </p:nvSpPr>
        <p:spPr>
          <a:xfrm>
            <a:off x="457200" y="1219200"/>
            <a:ext cx="8229600" cy="5638800"/>
          </a:xfrm>
        </p:spPr>
        <p:txBody>
          <a:bodyPr/>
          <a:lstStyle/>
          <a:p>
            <a:r>
              <a:rPr lang="en-US" dirty="0" smtClean="0"/>
              <a:t>It helps to revisit the crucial event of partition in  Indian History keeping in view of its repercussion </a:t>
            </a:r>
          </a:p>
          <a:p>
            <a:r>
              <a:rPr lang="en-US" dirty="0" smtClean="0"/>
              <a:t>Its Cultural, literary and historical narratives contribute to nation formation</a:t>
            </a:r>
            <a:endParaRPr lang="en-IN" dirty="0" smtClean="0"/>
          </a:p>
          <a:p>
            <a:r>
              <a:rPr lang="en-US" dirty="0" smtClean="0"/>
              <a:t>It helps to perceive the role of historical narratives in the Indian context and to note the changes in partition historiography</a:t>
            </a:r>
          </a:p>
          <a:p>
            <a:r>
              <a:rPr lang="en-US" dirty="0" smtClean="0"/>
              <a:t>It is established as a bearing witness to the horrors of partition</a:t>
            </a:r>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Amrita </a:t>
            </a:r>
            <a:r>
              <a:rPr lang="en-US" dirty="0" err="1" smtClean="0"/>
              <a:t>Pritam’s</a:t>
            </a:r>
            <a:r>
              <a:rPr lang="en-US" dirty="0" smtClean="0"/>
              <a:t> </a:t>
            </a:r>
            <a:r>
              <a:rPr lang="en-US" i="1" dirty="0" err="1" smtClean="0"/>
              <a:t>Pinjar</a:t>
            </a:r>
            <a:r>
              <a:rPr lang="en-US" i="1" dirty="0" smtClean="0"/>
              <a:t> </a:t>
            </a:r>
            <a:r>
              <a:rPr lang="en-US" dirty="0" smtClean="0"/>
              <a:t>translated by </a:t>
            </a:r>
            <a:r>
              <a:rPr lang="en-US" dirty="0" err="1" smtClean="0"/>
              <a:t>Khushwant</a:t>
            </a:r>
            <a:r>
              <a:rPr lang="en-US" dirty="0" smtClean="0"/>
              <a:t> Singh as </a:t>
            </a:r>
            <a:r>
              <a:rPr lang="en-US" i="1" dirty="0" smtClean="0"/>
              <a:t>The Skeleton</a:t>
            </a:r>
            <a:endParaRPr lang="en-IN" dirty="0"/>
          </a:p>
        </p:txBody>
      </p:sp>
      <p:pic>
        <p:nvPicPr>
          <p:cNvPr id="8194" name="Picture 2" descr="C:\Users\User\Desktop\amrita.jpg"/>
          <p:cNvPicPr>
            <a:picLocks noGrp="1" noChangeAspect="1" noChangeArrowheads="1"/>
          </p:cNvPicPr>
          <p:nvPr>
            <p:ph sz="half" idx="1"/>
          </p:nvPr>
        </p:nvPicPr>
        <p:blipFill>
          <a:blip r:embed="rId2"/>
          <a:srcRect/>
          <a:stretch>
            <a:fillRect/>
          </a:stretch>
        </p:blipFill>
        <p:spPr bwMode="auto">
          <a:xfrm>
            <a:off x="304800" y="1676400"/>
            <a:ext cx="3405187" cy="5029200"/>
          </a:xfrm>
          <a:prstGeom prst="rect">
            <a:avLst/>
          </a:prstGeom>
          <a:noFill/>
        </p:spPr>
      </p:pic>
      <p:pic>
        <p:nvPicPr>
          <p:cNvPr id="8195" name="Picture 3" descr="C:\Users\User\Desktop\pinjar.jpg"/>
          <p:cNvPicPr>
            <a:picLocks noGrp="1" noChangeAspect="1" noChangeArrowheads="1"/>
          </p:cNvPicPr>
          <p:nvPr>
            <p:ph sz="half" idx="2"/>
          </p:nvPr>
        </p:nvPicPr>
        <p:blipFill>
          <a:blip r:embed="rId3"/>
          <a:srcRect/>
          <a:stretch>
            <a:fillRect/>
          </a:stretch>
        </p:blipFill>
        <p:spPr bwMode="auto">
          <a:xfrm>
            <a:off x="4038600" y="1752600"/>
            <a:ext cx="3733800" cy="5105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Bapsi</a:t>
            </a:r>
            <a:r>
              <a:rPr lang="en-US" dirty="0" smtClean="0"/>
              <a:t> </a:t>
            </a:r>
            <a:r>
              <a:rPr lang="en-US" dirty="0" err="1" smtClean="0"/>
              <a:t>Sidhwa</a:t>
            </a:r>
            <a:r>
              <a:rPr lang="en-US" dirty="0" smtClean="0"/>
              <a:t>, a </a:t>
            </a:r>
            <a:r>
              <a:rPr lang="en-US" dirty="0" err="1" smtClean="0"/>
              <a:t>Parsi’s</a:t>
            </a:r>
            <a:r>
              <a:rPr lang="en-US" dirty="0" smtClean="0"/>
              <a:t> </a:t>
            </a:r>
            <a:r>
              <a:rPr lang="en-US" i="1" dirty="0" smtClean="0"/>
              <a:t>  Ice Candy Man</a:t>
            </a:r>
            <a:endParaRPr lang="en-IN" dirty="0"/>
          </a:p>
        </p:txBody>
      </p:sp>
      <p:pic>
        <p:nvPicPr>
          <p:cNvPr id="5" name="Picture 2" descr="C:\Users\User\Desktop\bapsi.jpg"/>
          <p:cNvPicPr>
            <a:picLocks noGrp="1" noChangeAspect="1" noChangeArrowheads="1"/>
          </p:cNvPicPr>
          <p:nvPr>
            <p:ph sz="half" idx="1"/>
          </p:nvPr>
        </p:nvPicPr>
        <p:blipFill>
          <a:blip r:embed="rId2"/>
          <a:srcRect/>
          <a:stretch>
            <a:fillRect/>
          </a:stretch>
        </p:blipFill>
        <p:spPr bwMode="auto">
          <a:xfrm>
            <a:off x="0" y="1752600"/>
            <a:ext cx="3857625" cy="4800600"/>
          </a:xfrm>
          <a:prstGeom prst="rect">
            <a:avLst/>
          </a:prstGeom>
          <a:noFill/>
        </p:spPr>
      </p:pic>
      <p:pic>
        <p:nvPicPr>
          <p:cNvPr id="9218" name="Picture 2" descr="C:\Users\User\Desktop\ice.jpg"/>
          <p:cNvPicPr>
            <a:picLocks noGrp="1" noChangeAspect="1" noChangeArrowheads="1"/>
          </p:cNvPicPr>
          <p:nvPr>
            <p:ph sz="half" idx="2"/>
          </p:nvPr>
        </p:nvPicPr>
        <p:blipFill>
          <a:blip r:embed="rId3"/>
          <a:srcRect/>
          <a:stretch>
            <a:fillRect/>
          </a:stretch>
        </p:blipFill>
        <p:spPr bwMode="auto">
          <a:xfrm>
            <a:off x="4114800" y="1371600"/>
            <a:ext cx="4419600" cy="5029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Saadat</a:t>
            </a:r>
            <a:r>
              <a:rPr lang="en-US" dirty="0" smtClean="0"/>
              <a:t> </a:t>
            </a:r>
            <a:r>
              <a:rPr lang="en-US" dirty="0" err="1" smtClean="0"/>
              <a:t>Hasan</a:t>
            </a:r>
            <a:r>
              <a:rPr lang="en-US" dirty="0" smtClean="0"/>
              <a:t> </a:t>
            </a:r>
            <a:r>
              <a:rPr lang="en-US" dirty="0" err="1" smtClean="0"/>
              <a:t>Manto</a:t>
            </a:r>
            <a:endParaRPr lang="en-IN" dirty="0"/>
          </a:p>
        </p:txBody>
      </p:sp>
      <p:pic>
        <p:nvPicPr>
          <p:cNvPr id="10242" name="Picture 2" descr="C:\Users\User\Desktop\manto.jpg"/>
          <p:cNvPicPr>
            <a:picLocks noGrp="1" noChangeAspect="1" noChangeArrowheads="1"/>
          </p:cNvPicPr>
          <p:nvPr>
            <p:ph sz="half" idx="1"/>
          </p:nvPr>
        </p:nvPicPr>
        <p:blipFill>
          <a:blip r:embed="rId2"/>
          <a:srcRect/>
          <a:stretch>
            <a:fillRect/>
          </a:stretch>
        </p:blipFill>
        <p:spPr bwMode="auto">
          <a:xfrm>
            <a:off x="0" y="1143000"/>
            <a:ext cx="4267200" cy="5105400"/>
          </a:xfrm>
          <a:prstGeom prst="rect">
            <a:avLst/>
          </a:prstGeom>
          <a:noFill/>
        </p:spPr>
      </p:pic>
      <p:pic>
        <p:nvPicPr>
          <p:cNvPr id="10243" name="Picture 3" descr="C:\Users\User\Desktop\bitter fruit.jpg"/>
          <p:cNvPicPr>
            <a:picLocks noGrp="1" noChangeAspect="1" noChangeArrowheads="1"/>
          </p:cNvPicPr>
          <p:nvPr>
            <p:ph sz="half" idx="2"/>
          </p:nvPr>
        </p:nvPicPr>
        <p:blipFill>
          <a:blip r:embed="rId3"/>
          <a:srcRect/>
          <a:stretch>
            <a:fillRect/>
          </a:stretch>
        </p:blipFill>
        <p:spPr bwMode="auto">
          <a:xfrm>
            <a:off x="7239000" y="381000"/>
            <a:ext cx="1762125" cy="2590800"/>
          </a:xfrm>
          <a:prstGeom prst="rect">
            <a:avLst/>
          </a:prstGeom>
          <a:noFill/>
        </p:spPr>
      </p:pic>
      <p:pic>
        <p:nvPicPr>
          <p:cNvPr id="10244" name="Picture 4" descr="C:\Users\User\Desktop\kingdom.jpg"/>
          <p:cNvPicPr>
            <a:picLocks noChangeAspect="1" noChangeArrowheads="1"/>
          </p:cNvPicPr>
          <p:nvPr/>
        </p:nvPicPr>
        <p:blipFill>
          <a:blip r:embed="rId4"/>
          <a:srcRect/>
          <a:stretch>
            <a:fillRect/>
          </a:stretch>
        </p:blipFill>
        <p:spPr bwMode="auto">
          <a:xfrm>
            <a:off x="4572000" y="3276600"/>
            <a:ext cx="3162300" cy="3581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Aathish</a:t>
            </a:r>
            <a:r>
              <a:rPr lang="en-US" dirty="0" smtClean="0"/>
              <a:t> </a:t>
            </a:r>
            <a:r>
              <a:rPr lang="en-US" dirty="0" err="1" smtClean="0"/>
              <a:t>Taseer</a:t>
            </a:r>
            <a:endParaRPr lang="en-IN" dirty="0"/>
          </a:p>
        </p:txBody>
      </p:sp>
      <p:pic>
        <p:nvPicPr>
          <p:cNvPr id="11266" name="Picture 2" descr="C:\Users\User\Desktop\manto 1.jpg"/>
          <p:cNvPicPr>
            <a:picLocks noGrp="1" noChangeAspect="1" noChangeArrowheads="1"/>
          </p:cNvPicPr>
          <p:nvPr>
            <p:ph sz="half" idx="2"/>
          </p:nvPr>
        </p:nvPicPr>
        <p:blipFill>
          <a:blip r:embed="rId2"/>
          <a:srcRect/>
          <a:stretch>
            <a:fillRect/>
          </a:stretch>
        </p:blipFill>
        <p:spPr bwMode="auto">
          <a:xfrm>
            <a:off x="4419600" y="1371601"/>
            <a:ext cx="3962400" cy="5486400"/>
          </a:xfrm>
          <a:prstGeom prst="rect">
            <a:avLst/>
          </a:prstGeom>
          <a:noFill/>
        </p:spPr>
      </p:pic>
      <p:pic>
        <p:nvPicPr>
          <p:cNvPr id="11267" name="Picture 3" descr="C:\Users\User\Desktop\ashish.jpg"/>
          <p:cNvPicPr>
            <a:picLocks noGrp="1" noChangeAspect="1" noChangeArrowheads="1"/>
          </p:cNvPicPr>
          <p:nvPr>
            <p:ph sz="half" idx="1"/>
          </p:nvPr>
        </p:nvPicPr>
        <p:blipFill>
          <a:blip r:embed="rId3"/>
          <a:srcRect/>
          <a:stretch>
            <a:fillRect/>
          </a:stretch>
        </p:blipFill>
        <p:spPr bwMode="auto">
          <a:xfrm>
            <a:off x="1" y="1371600"/>
            <a:ext cx="4343399" cy="5486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r>
              <a:rPr lang="en-US" dirty="0" smtClean="0"/>
              <a:t>All these works are about undesired collective past and recollect moral of partition</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2290" name="Picture 2" descr="C:\Users\User\Desktop\thanks.jpg"/>
          <p:cNvPicPr>
            <a:picLocks noChangeAspect="1" noChangeArrowheads="1"/>
          </p:cNvPicPr>
          <p:nvPr/>
        </p:nvPicPr>
        <p:blipFill>
          <a:blip r:embed="rId2"/>
          <a:srcRect/>
          <a:stretch>
            <a:fillRect/>
          </a:stretch>
        </p:blipFill>
        <p:spPr bwMode="auto">
          <a:xfrm>
            <a:off x="381000" y="304800"/>
            <a:ext cx="8305799" cy="61721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Partition Literature</a:t>
            </a:r>
            <a:endParaRPr lang="en-IN"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lvl="0"/>
            <a:r>
              <a:rPr lang="en-US" dirty="0" smtClean="0"/>
              <a:t>It helps to revisit the crucial event of partition in  Indian History keeping in view of its repercussion </a:t>
            </a:r>
            <a:endParaRPr lang="en-IN" dirty="0" smtClean="0"/>
          </a:p>
          <a:p>
            <a:pPr lvl="0"/>
            <a:r>
              <a:rPr lang="en-US" dirty="0" smtClean="0"/>
              <a:t>Its Cultural, literary and historical narratives contribute to nation formation </a:t>
            </a:r>
            <a:endParaRPr lang="en-IN" dirty="0" smtClean="0"/>
          </a:p>
          <a:p>
            <a:pPr lvl="0"/>
            <a:r>
              <a:rPr lang="en-US" dirty="0" smtClean="0"/>
              <a:t>It helps to perceive the role of historical narratives in the Indian context and to note the changes in partition historiography</a:t>
            </a:r>
            <a:endParaRPr lang="en-IN" dirty="0" smtClean="0"/>
          </a:p>
          <a:p>
            <a:pPr lvl="0"/>
            <a:r>
              <a:rPr lang="en-US" dirty="0" smtClean="0"/>
              <a:t>It is established as a bearing witness to the horrors of partition</a:t>
            </a:r>
            <a:endParaRPr lang="en-IN"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Radcliff’s LOC (Line of Control)</a:t>
            </a:r>
            <a:endParaRPr lang="en-IN" dirty="0"/>
          </a:p>
        </p:txBody>
      </p:sp>
      <p:sp>
        <p:nvSpPr>
          <p:cNvPr id="4" name="Content Placeholder 3"/>
          <p:cNvSpPr>
            <a:spLocks noGrp="1"/>
          </p:cNvSpPr>
          <p:nvPr>
            <p:ph sz="half" idx="2"/>
          </p:nvPr>
        </p:nvSpPr>
        <p:spPr>
          <a:xfrm>
            <a:off x="4267200" y="1600200"/>
            <a:ext cx="4876800" cy="5257800"/>
          </a:xfrm>
        </p:spPr>
        <p:txBody>
          <a:bodyPr/>
          <a:lstStyle/>
          <a:p>
            <a:r>
              <a:rPr lang="en-US" dirty="0" err="1" smtClean="0"/>
              <a:t>Suvir</a:t>
            </a:r>
            <a:r>
              <a:rPr lang="en-US" dirty="0" smtClean="0"/>
              <a:t> </a:t>
            </a:r>
            <a:r>
              <a:rPr lang="en-US" dirty="0" err="1" smtClean="0"/>
              <a:t>Kaul</a:t>
            </a:r>
            <a:r>
              <a:rPr lang="en-US" dirty="0" smtClean="0"/>
              <a:t>  comments on LOC, “</a:t>
            </a:r>
            <a:r>
              <a:rPr lang="en-IN" dirty="0" smtClean="0"/>
              <a:t>it is the complex partition, political and civic fault lines ....fault lines of religion, gender, caste and class which still run through our lives”</a:t>
            </a:r>
          </a:p>
          <a:p>
            <a:pPr>
              <a:buNone/>
            </a:pPr>
            <a:r>
              <a:rPr lang="en-US" dirty="0" smtClean="0"/>
              <a:t>( the editor of </a:t>
            </a:r>
            <a:r>
              <a:rPr lang="en-US" i="1" dirty="0" smtClean="0"/>
              <a:t>Partition of Memory</a:t>
            </a:r>
            <a:r>
              <a:rPr lang="en-US" dirty="0" smtClean="0"/>
              <a:t>)</a:t>
            </a:r>
            <a:endParaRPr lang="en-IN" dirty="0"/>
          </a:p>
        </p:txBody>
      </p:sp>
      <p:pic>
        <p:nvPicPr>
          <p:cNvPr id="1026" name="Picture 2" descr="C:\Users\User\Desktop\suvir.jpg"/>
          <p:cNvPicPr>
            <a:picLocks noGrp="1" noChangeAspect="1" noChangeArrowheads="1"/>
          </p:cNvPicPr>
          <p:nvPr>
            <p:ph sz="half" idx="1"/>
          </p:nvPr>
        </p:nvPicPr>
        <p:blipFill>
          <a:blip r:embed="rId2"/>
          <a:srcRect/>
          <a:stretch>
            <a:fillRect/>
          </a:stretch>
        </p:blipFill>
        <p:spPr bwMode="auto">
          <a:xfrm>
            <a:off x="0" y="1524000"/>
            <a:ext cx="4267200" cy="5334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fontScale="90000"/>
          </a:bodyPr>
          <a:lstStyle/>
          <a:p>
            <a:r>
              <a:rPr lang="en-US" b="1" i="1" dirty="0" smtClean="0"/>
              <a:t>The Partitions of Memory</a:t>
            </a:r>
            <a:r>
              <a:rPr lang="en-US" i="1" dirty="0" smtClean="0"/>
              <a:t/>
            </a:r>
            <a:br>
              <a:rPr lang="en-US" i="1" dirty="0" smtClean="0"/>
            </a:br>
            <a:r>
              <a:rPr lang="en-US" i="1" dirty="0" smtClean="0"/>
              <a:t> </a:t>
            </a:r>
            <a:r>
              <a:rPr lang="en-US" dirty="0" smtClean="0"/>
              <a:t>T</a:t>
            </a:r>
            <a:r>
              <a:rPr lang="en-IN" dirty="0" smtClean="0"/>
              <a:t>he Afterlife of the Division of India</a:t>
            </a:r>
            <a:br>
              <a:rPr lang="en-IN" dirty="0" smtClean="0"/>
            </a:br>
            <a:endParaRPr lang="en-IN" dirty="0"/>
          </a:p>
        </p:txBody>
      </p:sp>
      <p:pic>
        <p:nvPicPr>
          <p:cNvPr id="6146" name="Picture 2" descr="C:\Users\User\Desktop\The partitions of memory.jpg"/>
          <p:cNvPicPr>
            <a:picLocks noGrp="1" noChangeAspect="1" noChangeArrowheads="1"/>
          </p:cNvPicPr>
          <p:nvPr>
            <p:ph idx="1"/>
          </p:nvPr>
        </p:nvPicPr>
        <p:blipFill>
          <a:blip r:embed="rId2"/>
          <a:srcRect/>
          <a:stretch>
            <a:fillRect/>
          </a:stretch>
        </p:blipFill>
        <p:spPr bwMode="auto">
          <a:xfrm>
            <a:off x="304800" y="1600200"/>
            <a:ext cx="8686800" cy="5105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Partition of Memory</a:t>
            </a:r>
            <a:br>
              <a:rPr lang="en-US" i="1" dirty="0" smtClean="0"/>
            </a:br>
            <a:r>
              <a:rPr lang="en-US" dirty="0" smtClean="0"/>
              <a:t>(an anthology of eight stories)</a:t>
            </a:r>
            <a:endParaRPr lang="en-IN" i="1" dirty="0"/>
          </a:p>
        </p:txBody>
      </p:sp>
      <p:sp>
        <p:nvSpPr>
          <p:cNvPr id="3" name="Content Placeholder 2"/>
          <p:cNvSpPr>
            <a:spLocks noGrp="1"/>
          </p:cNvSpPr>
          <p:nvPr>
            <p:ph sz="half" idx="1"/>
          </p:nvPr>
        </p:nvSpPr>
        <p:spPr>
          <a:xfrm>
            <a:off x="304800" y="1600200"/>
            <a:ext cx="3962400" cy="4800600"/>
          </a:xfrm>
        </p:spPr>
        <p:txBody>
          <a:bodyPr/>
          <a:lstStyle/>
          <a:p>
            <a:r>
              <a:rPr lang="en-US" dirty="0" smtClean="0"/>
              <a:t>Contributors</a:t>
            </a:r>
          </a:p>
          <a:p>
            <a:r>
              <a:rPr lang="en-US" dirty="0" err="1" smtClean="0"/>
              <a:t>Mukulika</a:t>
            </a:r>
            <a:r>
              <a:rPr lang="en-US" dirty="0" smtClean="0"/>
              <a:t> </a:t>
            </a:r>
            <a:r>
              <a:rPr lang="en-US" dirty="0" err="1" smtClean="0"/>
              <a:t>Banerjee</a:t>
            </a:r>
            <a:endParaRPr lang="en-US" dirty="0" smtClean="0"/>
          </a:p>
          <a:p>
            <a:pPr>
              <a:buNone/>
            </a:pPr>
            <a:endParaRPr lang="en-IN" dirty="0" smtClean="0"/>
          </a:p>
          <a:p>
            <a:pPr>
              <a:buNone/>
            </a:pPr>
            <a:r>
              <a:rPr lang="en-IN" dirty="0" err="1" smtClean="0"/>
              <a:t>Mukulika</a:t>
            </a:r>
            <a:r>
              <a:rPr lang="en-IN" dirty="0" smtClean="0"/>
              <a:t> </a:t>
            </a:r>
            <a:r>
              <a:rPr lang="en-IN" dirty="0" err="1" smtClean="0"/>
              <a:t>Banerjee</a:t>
            </a:r>
            <a:r>
              <a:rPr lang="en-IN" dirty="0" smtClean="0"/>
              <a:t> is Reader in Anthropology at University College London.</a:t>
            </a:r>
            <a:endParaRPr lang="en-IN" dirty="0"/>
          </a:p>
        </p:txBody>
      </p:sp>
      <p:pic>
        <p:nvPicPr>
          <p:cNvPr id="2050" name="Picture 2" descr="C:\Users\User\Desktop\mukulika.jpg"/>
          <p:cNvPicPr>
            <a:picLocks noGrp="1" noChangeAspect="1" noChangeArrowheads="1"/>
          </p:cNvPicPr>
          <p:nvPr>
            <p:ph sz="half" idx="2"/>
          </p:nvPr>
        </p:nvPicPr>
        <p:blipFill>
          <a:blip r:embed="rId2"/>
          <a:srcRect/>
          <a:stretch>
            <a:fillRect/>
          </a:stretch>
        </p:blipFill>
        <p:spPr bwMode="auto">
          <a:xfrm>
            <a:off x="4572000" y="1828800"/>
            <a:ext cx="4343400" cy="5029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Urvashi</a:t>
            </a:r>
            <a:r>
              <a:rPr lang="en-US" dirty="0" smtClean="0"/>
              <a:t> </a:t>
            </a:r>
            <a:r>
              <a:rPr lang="en-US" dirty="0" err="1" smtClean="0"/>
              <a:t>Butalia</a:t>
            </a:r>
            <a:endParaRPr lang="en-IN" dirty="0"/>
          </a:p>
        </p:txBody>
      </p:sp>
      <p:sp>
        <p:nvSpPr>
          <p:cNvPr id="3" name="Content Placeholder 2"/>
          <p:cNvSpPr>
            <a:spLocks noGrp="1"/>
          </p:cNvSpPr>
          <p:nvPr>
            <p:ph sz="half" idx="1"/>
          </p:nvPr>
        </p:nvSpPr>
        <p:spPr/>
        <p:txBody>
          <a:bodyPr/>
          <a:lstStyle/>
          <a:p>
            <a:r>
              <a:rPr lang="en-IN" dirty="0" err="1" smtClean="0"/>
              <a:t>Urvashi</a:t>
            </a:r>
            <a:r>
              <a:rPr lang="en-IN" dirty="0" smtClean="0"/>
              <a:t> </a:t>
            </a:r>
            <a:r>
              <a:rPr lang="en-IN" dirty="0" err="1" smtClean="0"/>
              <a:t>Butalia</a:t>
            </a:r>
            <a:r>
              <a:rPr lang="en-IN" dirty="0" smtClean="0"/>
              <a:t> is an Indian feminist and publisher. Along with </a:t>
            </a:r>
            <a:r>
              <a:rPr lang="en-IN" dirty="0" err="1" smtClean="0"/>
              <a:t>Ritu</a:t>
            </a:r>
            <a:r>
              <a:rPr lang="en-IN" dirty="0" smtClean="0"/>
              <a:t> </a:t>
            </a:r>
            <a:r>
              <a:rPr lang="en-IN" dirty="0" err="1" smtClean="0"/>
              <a:t>Menon</a:t>
            </a:r>
            <a:r>
              <a:rPr lang="en-IN" dirty="0" smtClean="0"/>
              <a:t>, she co-founded Kali for Women, India's first exclusively feminist publishing house, in 1984. </a:t>
            </a:r>
            <a:endParaRPr lang="en-IN" dirty="0"/>
          </a:p>
        </p:txBody>
      </p:sp>
      <p:pic>
        <p:nvPicPr>
          <p:cNvPr id="3074" name="Picture 2" descr="C:\Users\User\Desktop\urvashy.jpg"/>
          <p:cNvPicPr>
            <a:picLocks noGrp="1" noChangeAspect="1" noChangeArrowheads="1"/>
          </p:cNvPicPr>
          <p:nvPr>
            <p:ph sz="half" idx="2"/>
          </p:nvPr>
        </p:nvPicPr>
        <p:blipFill>
          <a:blip r:embed="rId2"/>
          <a:srcRect/>
          <a:stretch>
            <a:fillRect/>
          </a:stretch>
        </p:blipFill>
        <p:spPr bwMode="auto">
          <a:xfrm>
            <a:off x="4648200" y="1524000"/>
            <a:ext cx="4038600" cy="4952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880</Words>
  <Application>Microsoft Office PowerPoint</Application>
  <PresentationFormat>On-screen Show (4:3)</PresentationFormat>
  <Paragraphs>92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PARTITION LITERATURE IN INDIA</vt:lpstr>
      <vt:lpstr>In 1947 India and Pakistan </vt:lpstr>
      <vt:lpstr>Traumatic Partition of India</vt:lpstr>
      <vt:lpstr>Functions of Partition Literature</vt:lpstr>
      <vt:lpstr>Functions of Partition Literature</vt:lpstr>
      <vt:lpstr>Radcliff’s LOC (Line of Control)</vt:lpstr>
      <vt:lpstr>The Partitions of Memory  The Afterlife of the Division of India </vt:lpstr>
      <vt:lpstr>Partition of Memory (an anthology of eight stories)</vt:lpstr>
      <vt:lpstr>Urvashi Butalia</vt:lpstr>
      <vt:lpstr>Joya Chatterji</vt:lpstr>
      <vt:lpstr>Priyamvada Gopal</vt:lpstr>
      <vt:lpstr>Slide 12</vt:lpstr>
      <vt:lpstr>Alok Bhalla’s  Partition Dialogues  Memories of a Last Home</vt:lpstr>
      <vt:lpstr>Rajendra Prasad’s  India Divided</vt:lpstr>
      <vt:lpstr>(A Feminist ) Radha Kumar’s Making Peace with Partition</vt:lpstr>
      <vt:lpstr>Malay Krishna Dhar (1937- 2012)</vt:lpstr>
      <vt:lpstr>Urvashi Butalia</vt:lpstr>
      <vt:lpstr>Nithish Sengupta (1933-2013)</vt:lpstr>
      <vt:lpstr>Ayesha Jalal, a historian</vt:lpstr>
      <vt:lpstr>Sheela Reddy ‘s Mr &amp;Mrs Jinnah,  the marriage that shook India (2017)</vt:lpstr>
      <vt:lpstr>   FICTION Attia Hasain (1913-1998) Sunlight on a Broken Column  Attia Hosain was born into a feudal family in Lucknow, north India in 1913 and grew up knowing many of the major political and literary figures of the time.       </vt:lpstr>
      <vt:lpstr>Mukul Kesavan’s Looking through Glass (1957)</vt:lpstr>
      <vt:lpstr>Looking through Glass</vt:lpstr>
      <vt:lpstr>Bhisham Sahni’s  (1915-2003) Tamas</vt:lpstr>
      <vt:lpstr>Ritu Menon &amp; Kamla Bhasin</vt:lpstr>
      <vt:lpstr>Stephen Alter</vt:lpstr>
      <vt:lpstr>Urvashi Butalia</vt:lpstr>
      <vt:lpstr>Aanchal Malhotra</vt:lpstr>
      <vt:lpstr>Agha Shahid Ali</vt:lpstr>
      <vt:lpstr>Ajaz Asraf a journalist whose 2014 novel The Hour Before Dawn  revolves around the demolition of Babri Masjid “ As a journalist you can’t tell the truth , but as a novelist you can.</vt:lpstr>
      <vt:lpstr>Bapsi Sidhwa</vt:lpstr>
      <vt:lpstr>Mushirul Hasan, a historian affirms that partition literature has captured the tragedy of the event better than any historian’s account. He writes in his Inventing Boundaries; Gender, Politics and the Partition of India “ .  </vt:lpstr>
      <vt:lpstr>Bhisham Sahni’s  (1915-2003) Tamas</vt:lpstr>
      <vt:lpstr>Witness Narratives</vt:lpstr>
      <vt:lpstr>Khushwant Singh</vt:lpstr>
      <vt:lpstr>Raj Gill’s  The Rape</vt:lpstr>
      <vt:lpstr>Chaman Nahal</vt:lpstr>
      <vt:lpstr>Bhisham Sahni’s  (1915-2003) Tamas</vt:lpstr>
      <vt:lpstr>   FICTION Attia Hasain (1913-1998) Sunlight on a Broken Column  Attia Hosain was born into a feudal family in Lucknow, north India in 1913 and grew up knowing many of the major political and literary figures of the time.       </vt:lpstr>
      <vt:lpstr>Amrita Pritam’s Pinjar translated by Khushwant Singh as The Skeleton</vt:lpstr>
      <vt:lpstr>Bapsi Sidhwa, a Parsi’s   Ice Candy Man</vt:lpstr>
      <vt:lpstr>Saadat Hasan Manto</vt:lpstr>
      <vt:lpstr>Aathish Taseer</vt:lpstr>
      <vt:lpstr>All these works are about undesired collective past and recollect moral of partition</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PARTITION IN INDIA</dc:title>
  <dc:creator>User</dc:creator>
  <cp:lastModifiedBy>User</cp:lastModifiedBy>
  <cp:revision>51</cp:revision>
  <dcterms:created xsi:type="dcterms:W3CDTF">2006-08-16T00:00:00Z</dcterms:created>
  <dcterms:modified xsi:type="dcterms:W3CDTF">2019-02-25T03:55:24Z</dcterms:modified>
</cp:coreProperties>
</file>